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76" r:id="rId5"/>
    <p:sldId id="256" r:id="rId6"/>
    <p:sldId id="380" r:id="rId7"/>
    <p:sldId id="368" r:id="rId8"/>
    <p:sldId id="372" r:id="rId9"/>
    <p:sldId id="375" r:id="rId10"/>
    <p:sldId id="384" r:id="rId11"/>
    <p:sldId id="381" r:id="rId12"/>
    <p:sldId id="385" r:id="rId13"/>
    <p:sldId id="377" r:id="rId14"/>
    <p:sldId id="378" r:id="rId15"/>
    <p:sldId id="382" r:id="rId16"/>
    <p:sldId id="371" r:id="rId17"/>
    <p:sldId id="383" r:id="rId18"/>
    <p:sldId id="3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533" autoAdjust="0"/>
    <p:restoredTop sz="94343" autoAdjust="0"/>
  </p:normalViewPr>
  <p:slideViewPr>
    <p:cSldViewPr snapToGrid="0">
      <p:cViewPr varScale="1">
        <p:scale>
          <a:sx n="67" d="100"/>
          <a:sy n="67" d="100"/>
        </p:scale>
        <p:origin x="264" y="48"/>
      </p:cViewPr>
      <p:guideLst/>
    </p:cSldViewPr>
  </p:slideViewPr>
  <p:notesTextViewPr>
    <p:cViewPr>
      <p:scale>
        <a:sx n="1" d="1"/>
        <a:sy n="1" d="1"/>
      </p:scale>
      <p:origin x="0" y="0"/>
    </p:cViewPr>
  </p:notesTextViewPr>
  <p:sorterViewPr>
    <p:cViewPr>
      <p:scale>
        <a:sx n="100" d="100"/>
        <a:sy n="100" d="100"/>
      </p:scale>
      <p:origin x="0" y="-2394"/>
    </p:cViewPr>
  </p:sorterViewPr>
  <p:notesViewPr>
    <p:cSldViewPr snapToGrid="0">
      <p:cViewPr varScale="1">
        <p:scale>
          <a:sx n="51" d="100"/>
          <a:sy n="51" d="100"/>
        </p:scale>
        <p:origin x="297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BBDF1F-98B5-48CD-BFAA-AF519FEFEFBA}" type="doc">
      <dgm:prSet loTypeId="urn:microsoft.com/office/officeart/2005/8/layout/hProcess9" loCatId="process" qsTypeId="urn:microsoft.com/office/officeart/2005/8/quickstyle/simple1" qsCatId="simple" csTypeId="urn:microsoft.com/office/officeart/2005/8/colors/accent1_2" csCatId="accent1" phldr="1"/>
      <dgm:spPr/>
    </dgm:pt>
    <dgm:pt modelId="{4F63128E-0147-4CC1-A20A-6FB1199FBCC5}">
      <dgm:prSet phldrT="[Text]" custT="1"/>
      <dgm:spPr/>
      <dgm:t>
        <a:bodyPr/>
        <a:lstStyle/>
        <a:p>
          <a:r>
            <a:rPr lang="en-AU" sz="1800" dirty="0">
              <a:latin typeface="Roboto Light" panose="02000000000000000000" pitchFamily="2" charset="0"/>
              <a:ea typeface="Roboto Light" panose="02000000000000000000" pitchFamily="2" charset="0"/>
            </a:rPr>
            <a:t>In class:</a:t>
          </a:r>
          <a:br>
            <a:rPr lang="en-AU" sz="1800" dirty="0">
              <a:latin typeface="Roboto Light" panose="02000000000000000000" pitchFamily="2" charset="0"/>
              <a:ea typeface="Roboto Light" panose="02000000000000000000" pitchFamily="2" charset="0"/>
            </a:rPr>
          </a:br>
          <a:r>
            <a:rPr lang="en-AU" sz="1800" dirty="0">
              <a:latin typeface="Roboto Light" panose="02000000000000000000" pitchFamily="2" charset="0"/>
              <a:ea typeface="Roboto Light" panose="02000000000000000000" pitchFamily="2" charset="0"/>
            </a:rPr>
            <a:t>Discuss exemplars</a:t>
          </a:r>
        </a:p>
        <a:p>
          <a:r>
            <a:rPr lang="en-AU" sz="1800" dirty="0">
              <a:latin typeface="Roboto Light" panose="02000000000000000000" pitchFamily="2" charset="0"/>
              <a:ea typeface="Roboto Light" panose="02000000000000000000" pitchFamily="2" charset="0"/>
            </a:rPr>
            <a:t>Shown example AI letters</a:t>
          </a:r>
        </a:p>
        <a:p>
          <a:endParaRPr lang="en-AU" sz="1400" dirty="0"/>
        </a:p>
      </dgm:t>
    </dgm:pt>
    <dgm:pt modelId="{54BDBDC5-D98E-4C2E-923E-A29EAC05271C}" type="parTrans" cxnId="{365C5A73-EC50-4098-97DC-7D8746B6E102}">
      <dgm:prSet/>
      <dgm:spPr/>
      <dgm:t>
        <a:bodyPr/>
        <a:lstStyle/>
        <a:p>
          <a:endParaRPr lang="en-AU"/>
        </a:p>
      </dgm:t>
    </dgm:pt>
    <dgm:pt modelId="{12FA77F9-B80E-4FC5-9183-A0A9A59968D9}" type="sibTrans" cxnId="{365C5A73-EC50-4098-97DC-7D8746B6E102}">
      <dgm:prSet/>
      <dgm:spPr/>
      <dgm:t>
        <a:bodyPr/>
        <a:lstStyle/>
        <a:p>
          <a:endParaRPr lang="en-AU"/>
        </a:p>
      </dgm:t>
    </dgm:pt>
    <dgm:pt modelId="{540B6BB3-8E44-4C7A-ABE6-975690756A12}">
      <dgm:prSet phldrT="[Text]" custT="1"/>
      <dgm:spPr/>
      <dgm:t>
        <a:bodyPr/>
        <a:lstStyle/>
        <a:p>
          <a:r>
            <a:rPr lang="en-AU" sz="1800" dirty="0">
              <a:latin typeface="Roboto Light" panose="02000000000000000000" pitchFamily="2" charset="0"/>
              <a:ea typeface="Roboto Light" panose="02000000000000000000" pitchFamily="2" charset="0"/>
            </a:rPr>
            <a:t>If receive allegation, encouraged to contact AIO</a:t>
          </a:r>
        </a:p>
      </dgm:t>
    </dgm:pt>
    <dgm:pt modelId="{929803CA-2220-451C-9F89-F2755B39103F}" type="parTrans" cxnId="{C81C8A14-CFD8-41DB-8230-81D76AB3D892}">
      <dgm:prSet/>
      <dgm:spPr/>
      <dgm:t>
        <a:bodyPr/>
        <a:lstStyle/>
        <a:p>
          <a:endParaRPr lang="en-AU"/>
        </a:p>
      </dgm:t>
    </dgm:pt>
    <dgm:pt modelId="{A3FF9CC6-3697-4835-91D8-9423692D714C}" type="sibTrans" cxnId="{C81C8A14-CFD8-41DB-8230-81D76AB3D892}">
      <dgm:prSet/>
      <dgm:spPr/>
      <dgm:t>
        <a:bodyPr/>
        <a:lstStyle/>
        <a:p>
          <a:endParaRPr lang="en-AU"/>
        </a:p>
      </dgm:t>
    </dgm:pt>
    <dgm:pt modelId="{0E36DF4E-DDA1-4D92-B1E9-9A767A5D966E}">
      <dgm:prSet phldrT="[Text]" custT="1"/>
      <dgm:spPr/>
      <dgm:t>
        <a:bodyPr/>
        <a:lstStyle/>
        <a:p>
          <a:r>
            <a:rPr lang="en-AU" sz="1800" dirty="0">
              <a:latin typeface="Roboto Light" panose="02000000000000000000" pitchFamily="2" charset="0"/>
              <a:ea typeface="Roboto Light" panose="02000000000000000000" pitchFamily="2" charset="0"/>
            </a:rPr>
            <a:t>Inquiry based conversation</a:t>
          </a:r>
        </a:p>
        <a:p>
          <a:r>
            <a:rPr lang="en-AU" sz="1800" dirty="0">
              <a:latin typeface="Roboto Light" panose="02000000000000000000" pitchFamily="2" charset="0"/>
              <a:ea typeface="Roboto Light" panose="02000000000000000000" pitchFamily="2" charset="0"/>
            </a:rPr>
            <a:t>Ensure understanding</a:t>
          </a:r>
        </a:p>
        <a:p>
          <a:r>
            <a:rPr lang="en-AU" sz="1800" dirty="0">
              <a:latin typeface="Roboto Light" panose="02000000000000000000" pitchFamily="2" charset="0"/>
              <a:ea typeface="Roboto Light" panose="02000000000000000000" pitchFamily="2" charset="0"/>
            </a:rPr>
            <a:t>Resubmit for a Pass</a:t>
          </a:r>
        </a:p>
      </dgm:t>
    </dgm:pt>
    <dgm:pt modelId="{CB9A38A1-32B3-467F-B78F-8BA650CF9213}" type="parTrans" cxnId="{02F812F0-AB86-401C-9C76-88AFEBBD6C61}">
      <dgm:prSet/>
      <dgm:spPr/>
      <dgm:t>
        <a:bodyPr/>
        <a:lstStyle/>
        <a:p>
          <a:endParaRPr lang="en-AU"/>
        </a:p>
      </dgm:t>
    </dgm:pt>
    <dgm:pt modelId="{DC67CB49-47EB-49B4-ADF0-300B0A2117A0}" type="sibTrans" cxnId="{02F812F0-AB86-401C-9C76-88AFEBBD6C61}">
      <dgm:prSet/>
      <dgm:spPr/>
      <dgm:t>
        <a:bodyPr/>
        <a:lstStyle/>
        <a:p>
          <a:endParaRPr lang="en-AU"/>
        </a:p>
      </dgm:t>
    </dgm:pt>
    <dgm:pt modelId="{65732971-7434-4F36-8CD4-4FB2059138F1}" type="pres">
      <dgm:prSet presAssocID="{DEBBDF1F-98B5-48CD-BFAA-AF519FEFEFBA}" presName="CompostProcess" presStyleCnt="0">
        <dgm:presLayoutVars>
          <dgm:dir/>
          <dgm:resizeHandles val="exact"/>
        </dgm:presLayoutVars>
      </dgm:prSet>
      <dgm:spPr/>
    </dgm:pt>
    <dgm:pt modelId="{93661D4B-EC4F-4CE1-AE4B-D577DDAC1495}" type="pres">
      <dgm:prSet presAssocID="{DEBBDF1F-98B5-48CD-BFAA-AF519FEFEFBA}" presName="arrow" presStyleLbl="bgShp" presStyleIdx="0" presStyleCnt="1"/>
      <dgm:spPr/>
    </dgm:pt>
    <dgm:pt modelId="{67BCE46D-0987-481C-AE30-EFF41C67E1BD}" type="pres">
      <dgm:prSet presAssocID="{DEBBDF1F-98B5-48CD-BFAA-AF519FEFEFBA}" presName="linearProcess" presStyleCnt="0"/>
      <dgm:spPr/>
    </dgm:pt>
    <dgm:pt modelId="{A97A645B-90B9-42D5-A67B-BEEA50967FED}" type="pres">
      <dgm:prSet presAssocID="{4F63128E-0147-4CC1-A20A-6FB1199FBCC5}" presName="textNode" presStyleLbl="node1" presStyleIdx="0" presStyleCnt="3" custScaleY="152379">
        <dgm:presLayoutVars>
          <dgm:bulletEnabled val="1"/>
        </dgm:presLayoutVars>
      </dgm:prSet>
      <dgm:spPr/>
    </dgm:pt>
    <dgm:pt modelId="{96924514-5381-4EF3-A273-DA276F4317CA}" type="pres">
      <dgm:prSet presAssocID="{12FA77F9-B80E-4FC5-9183-A0A9A59968D9}" presName="sibTrans" presStyleCnt="0"/>
      <dgm:spPr/>
    </dgm:pt>
    <dgm:pt modelId="{CAE859B6-7391-40EF-984A-939C958DCDB7}" type="pres">
      <dgm:prSet presAssocID="{540B6BB3-8E44-4C7A-ABE6-975690756A12}" presName="textNode" presStyleLbl="node1" presStyleIdx="1" presStyleCnt="3">
        <dgm:presLayoutVars>
          <dgm:bulletEnabled val="1"/>
        </dgm:presLayoutVars>
      </dgm:prSet>
      <dgm:spPr/>
    </dgm:pt>
    <dgm:pt modelId="{165F76CB-510E-47D6-BB98-8F1B52A3A21D}" type="pres">
      <dgm:prSet presAssocID="{A3FF9CC6-3697-4835-91D8-9423692D714C}" presName="sibTrans" presStyleCnt="0"/>
      <dgm:spPr/>
    </dgm:pt>
    <dgm:pt modelId="{E75770B5-692E-42CB-89DB-3AAF325B86FA}" type="pres">
      <dgm:prSet presAssocID="{0E36DF4E-DDA1-4D92-B1E9-9A767A5D966E}" presName="textNode" presStyleLbl="node1" presStyleIdx="2" presStyleCnt="3" custScaleY="165413">
        <dgm:presLayoutVars>
          <dgm:bulletEnabled val="1"/>
        </dgm:presLayoutVars>
      </dgm:prSet>
      <dgm:spPr/>
    </dgm:pt>
  </dgm:ptLst>
  <dgm:cxnLst>
    <dgm:cxn modelId="{C81C8A14-CFD8-41DB-8230-81D76AB3D892}" srcId="{DEBBDF1F-98B5-48CD-BFAA-AF519FEFEFBA}" destId="{540B6BB3-8E44-4C7A-ABE6-975690756A12}" srcOrd="1" destOrd="0" parTransId="{929803CA-2220-451C-9F89-F2755B39103F}" sibTransId="{A3FF9CC6-3697-4835-91D8-9423692D714C}"/>
    <dgm:cxn modelId="{8F75E929-D809-4CA5-84BC-765E30EFD512}" type="presOf" srcId="{540B6BB3-8E44-4C7A-ABE6-975690756A12}" destId="{CAE859B6-7391-40EF-984A-939C958DCDB7}" srcOrd="0" destOrd="0" presId="urn:microsoft.com/office/officeart/2005/8/layout/hProcess9"/>
    <dgm:cxn modelId="{2CC5D535-5724-4DB9-9D65-D7E02043B8E7}" type="presOf" srcId="{DEBBDF1F-98B5-48CD-BFAA-AF519FEFEFBA}" destId="{65732971-7434-4F36-8CD4-4FB2059138F1}" srcOrd="0" destOrd="0" presId="urn:microsoft.com/office/officeart/2005/8/layout/hProcess9"/>
    <dgm:cxn modelId="{365C5A73-EC50-4098-97DC-7D8746B6E102}" srcId="{DEBBDF1F-98B5-48CD-BFAA-AF519FEFEFBA}" destId="{4F63128E-0147-4CC1-A20A-6FB1199FBCC5}" srcOrd="0" destOrd="0" parTransId="{54BDBDC5-D98E-4C2E-923E-A29EAC05271C}" sibTransId="{12FA77F9-B80E-4FC5-9183-A0A9A59968D9}"/>
    <dgm:cxn modelId="{102223BA-9A55-4AA1-AF35-3BD5898F03C2}" type="presOf" srcId="{4F63128E-0147-4CC1-A20A-6FB1199FBCC5}" destId="{A97A645B-90B9-42D5-A67B-BEEA50967FED}" srcOrd="0" destOrd="0" presId="urn:microsoft.com/office/officeart/2005/8/layout/hProcess9"/>
    <dgm:cxn modelId="{412186D8-BEC6-49AA-AC16-447DAE4205C5}" type="presOf" srcId="{0E36DF4E-DDA1-4D92-B1E9-9A767A5D966E}" destId="{E75770B5-692E-42CB-89DB-3AAF325B86FA}" srcOrd="0" destOrd="0" presId="urn:microsoft.com/office/officeart/2005/8/layout/hProcess9"/>
    <dgm:cxn modelId="{02F812F0-AB86-401C-9C76-88AFEBBD6C61}" srcId="{DEBBDF1F-98B5-48CD-BFAA-AF519FEFEFBA}" destId="{0E36DF4E-DDA1-4D92-B1E9-9A767A5D966E}" srcOrd="2" destOrd="0" parTransId="{CB9A38A1-32B3-467F-B78F-8BA650CF9213}" sibTransId="{DC67CB49-47EB-49B4-ADF0-300B0A2117A0}"/>
    <dgm:cxn modelId="{7E08DBC2-493C-41D0-9841-65F591BA7634}" type="presParOf" srcId="{65732971-7434-4F36-8CD4-4FB2059138F1}" destId="{93661D4B-EC4F-4CE1-AE4B-D577DDAC1495}" srcOrd="0" destOrd="0" presId="urn:microsoft.com/office/officeart/2005/8/layout/hProcess9"/>
    <dgm:cxn modelId="{1B17DA0C-8A7E-4C12-BD59-3052FA669A52}" type="presParOf" srcId="{65732971-7434-4F36-8CD4-4FB2059138F1}" destId="{67BCE46D-0987-481C-AE30-EFF41C67E1BD}" srcOrd="1" destOrd="0" presId="urn:microsoft.com/office/officeart/2005/8/layout/hProcess9"/>
    <dgm:cxn modelId="{DC120CE2-0B47-4036-890E-B34C911CA7D6}" type="presParOf" srcId="{67BCE46D-0987-481C-AE30-EFF41C67E1BD}" destId="{A97A645B-90B9-42D5-A67B-BEEA50967FED}" srcOrd="0" destOrd="0" presId="urn:microsoft.com/office/officeart/2005/8/layout/hProcess9"/>
    <dgm:cxn modelId="{EE00713E-9B53-4B0D-AAA3-F6F1E8F463E9}" type="presParOf" srcId="{67BCE46D-0987-481C-AE30-EFF41C67E1BD}" destId="{96924514-5381-4EF3-A273-DA276F4317CA}" srcOrd="1" destOrd="0" presId="urn:microsoft.com/office/officeart/2005/8/layout/hProcess9"/>
    <dgm:cxn modelId="{27C73369-963E-420E-86D3-3AAF0CAB58AB}" type="presParOf" srcId="{67BCE46D-0987-481C-AE30-EFF41C67E1BD}" destId="{CAE859B6-7391-40EF-984A-939C958DCDB7}" srcOrd="2" destOrd="0" presId="urn:microsoft.com/office/officeart/2005/8/layout/hProcess9"/>
    <dgm:cxn modelId="{D2AAEE47-1E21-4B46-A577-0123C23D885B}" type="presParOf" srcId="{67BCE46D-0987-481C-AE30-EFF41C67E1BD}" destId="{165F76CB-510E-47D6-BB98-8F1B52A3A21D}" srcOrd="3" destOrd="0" presId="urn:microsoft.com/office/officeart/2005/8/layout/hProcess9"/>
    <dgm:cxn modelId="{BE0D0409-EA18-463F-AA63-F73767CFA345}" type="presParOf" srcId="{67BCE46D-0987-481C-AE30-EFF41C67E1BD}" destId="{E75770B5-692E-42CB-89DB-3AAF325B86FA}"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61D4B-EC4F-4CE1-AE4B-D577DDAC1495}">
      <dsp:nvSpPr>
        <dsp:cNvPr id="0" name=""/>
        <dsp:cNvSpPr/>
      </dsp:nvSpPr>
      <dsp:spPr>
        <a:xfrm>
          <a:off x="662119" y="0"/>
          <a:ext cx="7504026" cy="298543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7A645B-90B9-42D5-A67B-BEEA50967FED}">
      <dsp:nvSpPr>
        <dsp:cNvPr id="0" name=""/>
        <dsp:cNvSpPr/>
      </dsp:nvSpPr>
      <dsp:spPr>
        <a:xfrm>
          <a:off x="4075" y="582881"/>
          <a:ext cx="2679673" cy="18196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Roboto Light" panose="02000000000000000000" pitchFamily="2" charset="0"/>
              <a:ea typeface="Roboto Light" panose="02000000000000000000" pitchFamily="2" charset="0"/>
            </a:rPr>
            <a:t>In class:</a:t>
          </a:r>
          <a:br>
            <a:rPr lang="en-AU" sz="1800" kern="1200" dirty="0">
              <a:latin typeface="Roboto Light" panose="02000000000000000000" pitchFamily="2" charset="0"/>
              <a:ea typeface="Roboto Light" panose="02000000000000000000" pitchFamily="2" charset="0"/>
            </a:rPr>
          </a:br>
          <a:r>
            <a:rPr lang="en-AU" sz="1800" kern="1200" dirty="0">
              <a:latin typeface="Roboto Light" panose="02000000000000000000" pitchFamily="2" charset="0"/>
              <a:ea typeface="Roboto Light" panose="02000000000000000000" pitchFamily="2" charset="0"/>
            </a:rPr>
            <a:t>Discuss exemplars</a:t>
          </a:r>
        </a:p>
        <a:p>
          <a:pPr marL="0" lvl="0" indent="0" algn="ctr" defTabSz="800100">
            <a:lnSpc>
              <a:spcPct val="90000"/>
            </a:lnSpc>
            <a:spcBef>
              <a:spcPct val="0"/>
            </a:spcBef>
            <a:spcAft>
              <a:spcPct val="35000"/>
            </a:spcAft>
            <a:buNone/>
          </a:pPr>
          <a:r>
            <a:rPr lang="en-AU" sz="1800" kern="1200" dirty="0">
              <a:latin typeface="Roboto Light" panose="02000000000000000000" pitchFamily="2" charset="0"/>
              <a:ea typeface="Roboto Light" panose="02000000000000000000" pitchFamily="2" charset="0"/>
            </a:rPr>
            <a:t>Shown example AI letters</a:t>
          </a:r>
        </a:p>
        <a:p>
          <a:pPr marL="0" lvl="0" indent="0" algn="ctr" defTabSz="800100">
            <a:lnSpc>
              <a:spcPct val="90000"/>
            </a:lnSpc>
            <a:spcBef>
              <a:spcPct val="0"/>
            </a:spcBef>
            <a:spcAft>
              <a:spcPct val="35000"/>
            </a:spcAft>
            <a:buNone/>
          </a:pPr>
          <a:endParaRPr lang="en-AU" sz="1400" kern="1200" dirty="0"/>
        </a:p>
      </dsp:txBody>
      <dsp:txXfrm>
        <a:off x="92904" y="671710"/>
        <a:ext cx="2502015" cy="1642011"/>
      </dsp:txXfrm>
    </dsp:sp>
    <dsp:sp modelId="{CAE859B6-7391-40EF-984A-939C958DCDB7}">
      <dsp:nvSpPr>
        <dsp:cNvPr id="0" name=""/>
        <dsp:cNvSpPr/>
      </dsp:nvSpPr>
      <dsp:spPr>
        <a:xfrm>
          <a:off x="3074296" y="895629"/>
          <a:ext cx="2679673" cy="11941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Roboto Light" panose="02000000000000000000" pitchFamily="2" charset="0"/>
              <a:ea typeface="Roboto Light" panose="02000000000000000000" pitchFamily="2" charset="0"/>
            </a:rPr>
            <a:t>If receive allegation, encouraged to contact AIO</a:t>
          </a:r>
        </a:p>
      </dsp:txBody>
      <dsp:txXfrm>
        <a:off x="3132591" y="953924"/>
        <a:ext cx="2563083" cy="1077583"/>
      </dsp:txXfrm>
    </dsp:sp>
    <dsp:sp modelId="{E75770B5-692E-42CB-89DB-3AAF325B86FA}">
      <dsp:nvSpPr>
        <dsp:cNvPr id="0" name=""/>
        <dsp:cNvSpPr/>
      </dsp:nvSpPr>
      <dsp:spPr>
        <a:xfrm>
          <a:off x="6144516" y="505057"/>
          <a:ext cx="2679673" cy="19753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Roboto Light" panose="02000000000000000000" pitchFamily="2" charset="0"/>
              <a:ea typeface="Roboto Light" panose="02000000000000000000" pitchFamily="2" charset="0"/>
            </a:rPr>
            <a:t>Inquiry based conversation</a:t>
          </a:r>
        </a:p>
        <a:p>
          <a:pPr marL="0" lvl="0" indent="0" algn="ctr" defTabSz="800100">
            <a:lnSpc>
              <a:spcPct val="90000"/>
            </a:lnSpc>
            <a:spcBef>
              <a:spcPct val="0"/>
            </a:spcBef>
            <a:spcAft>
              <a:spcPct val="35000"/>
            </a:spcAft>
            <a:buNone/>
          </a:pPr>
          <a:r>
            <a:rPr lang="en-AU" sz="1800" kern="1200" dirty="0">
              <a:latin typeface="Roboto Light" panose="02000000000000000000" pitchFamily="2" charset="0"/>
              <a:ea typeface="Roboto Light" panose="02000000000000000000" pitchFamily="2" charset="0"/>
            </a:rPr>
            <a:t>Ensure understanding</a:t>
          </a:r>
        </a:p>
        <a:p>
          <a:pPr marL="0" lvl="0" indent="0" algn="ctr" defTabSz="800100">
            <a:lnSpc>
              <a:spcPct val="90000"/>
            </a:lnSpc>
            <a:spcBef>
              <a:spcPct val="0"/>
            </a:spcBef>
            <a:spcAft>
              <a:spcPct val="35000"/>
            </a:spcAft>
            <a:buNone/>
          </a:pPr>
          <a:r>
            <a:rPr lang="en-AU" sz="1800" kern="1200" dirty="0">
              <a:latin typeface="Roboto Light" panose="02000000000000000000" pitchFamily="2" charset="0"/>
              <a:ea typeface="Roboto Light" panose="02000000000000000000" pitchFamily="2" charset="0"/>
            </a:rPr>
            <a:t>Resubmit for a Pass</a:t>
          </a:r>
        </a:p>
      </dsp:txBody>
      <dsp:txXfrm>
        <a:off x="6240943" y="601484"/>
        <a:ext cx="2486819" cy="178246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7CEF18-DE2A-4D4C-A37E-CF8087B6F56A}" type="datetimeFigureOut">
              <a:rPr lang="en-AU" smtClean="0"/>
              <a:t>22/10/2020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D60E3A-E823-4164-B346-0A3ECF1B4614}" type="slidenum">
              <a:rPr lang="en-AU" smtClean="0"/>
              <a:t>‹#›</a:t>
            </a:fld>
            <a:endParaRPr lang="en-AU"/>
          </a:p>
        </p:txBody>
      </p:sp>
    </p:spTree>
    <p:extLst>
      <p:ext uri="{BB962C8B-B14F-4D97-AF65-F5344CB8AC3E}">
        <p14:creationId xmlns:p14="http://schemas.microsoft.com/office/powerpoint/2010/main" val="3029260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Hello great to see you at our College presentation on strategies to empower students in their understanding of academic integrity. For our students in the College t</a:t>
            </a:r>
            <a:r>
              <a:rPr lang="en-AU" sz="1200" kern="1200" dirty="0">
                <a:solidFill>
                  <a:schemeClr val="tx1"/>
                </a:solidFill>
                <a:effectLst/>
                <a:latin typeface="+mn-lt"/>
                <a:ea typeface="+mn-ea"/>
                <a:cs typeface="+mn-cs"/>
              </a:rPr>
              <a:t>he two main academic integrity issues are plagiarism and collusion. The strategies we are presenting today have had a significant impact in the reduction of academic integrity cases for these two breeches.</a:t>
            </a:r>
          </a:p>
          <a:p>
            <a:r>
              <a:rPr lang="en-AU" sz="1600" dirty="0"/>
              <a:t>I’m Suzi Syme D T&amp;L and I’m presenting with my colleague Dr Liz Goode from our enabling program, the Preparing for Success Program</a:t>
            </a:r>
          </a:p>
          <a:p>
            <a:r>
              <a:rPr lang="en-AU" sz="1600" dirty="0"/>
              <a:t>And Dr Michael Brickhill from our Diploma programs. </a:t>
            </a:r>
          </a:p>
          <a:p>
            <a:r>
              <a:rPr lang="en-AU" sz="1600" dirty="0"/>
              <a:t>NEXT SLIDE</a:t>
            </a:r>
          </a:p>
          <a:p>
            <a:endParaRPr lang="en-AU" sz="1600" dirty="0"/>
          </a:p>
        </p:txBody>
      </p:sp>
      <p:sp>
        <p:nvSpPr>
          <p:cNvPr id="4" name="Slide Number Placeholder 3"/>
          <p:cNvSpPr>
            <a:spLocks noGrp="1"/>
          </p:cNvSpPr>
          <p:nvPr>
            <p:ph type="sldNum" sz="quarter" idx="5"/>
          </p:nvPr>
        </p:nvSpPr>
        <p:spPr/>
        <p:txBody>
          <a:bodyPr/>
          <a:lstStyle/>
          <a:p>
            <a:fld id="{6FD60E3A-E823-4164-B346-0A3ECF1B4614}" type="slidenum">
              <a:rPr lang="en-AU" smtClean="0"/>
              <a:t>1</a:t>
            </a:fld>
            <a:endParaRPr lang="en-AU"/>
          </a:p>
        </p:txBody>
      </p:sp>
    </p:spTree>
    <p:extLst>
      <p:ext uri="{BB962C8B-B14F-4D97-AF65-F5344CB8AC3E}">
        <p14:creationId xmlns:p14="http://schemas.microsoft.com/office/powerpoint/2010/main" val="3919632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Hi everyone.  I am the Unit Assessor and lecturer for MAT10706 Quantitative Methods with Economics, which is a core first year first session unit in the Diploma of Business and an elective the Bachelor of Business and the Bachelor of Information Technology.</a:t>
            </a:r>
          </a:p>
          <a:p>
            <a:endParaRPr lang="en-AU" dirty="0"/>
          </a:p>
          <a:p>
            <a:r>
              <a:rPr lang="en-AU" dirty="0"/>
              <a:t>In this unit, there is a mid-session assessment task due in Week 7, worth 30%, which requires students to apply skills from the first 5 weeks of content to solve quantitative questions, presenting calculations and explanations.</a:t>
            </a:r>
          </a:p>
          <a:p>
            <a:endParaRPr lang="en-AU" dirty="0"/>
          </a:p>
          <a:p>
            <a:r>
              <a:rPr lang="en-AU" dirty="0"/>
              <a:t>To assist students to prepare for this task, an exemplar question is provided a month prior to the due date.  Students develop their responses to this exemplar and then bring it along to discuss in the Week 6 tutorial (the last one before the due date).  The exemplar and the tutorial discussion have a dual purpose …… to address presentation and for students to discover what collusion is and come to their own conclusions about what it looks like and what it means.</a:t>
            </a:r>
          </a:p>
          <a:p>
            <a:r>
              <a:rPr lang="en-AU" dirty="0"/>
              <a:t>NEXT SLIDE</a:t>
            </a:r>
          </a:p>
          <a:p>
            <a:endParaRPr lang="en-AU" dirty="0"/>
          </a:p>
        </p:txBody>
      </p:sp>
      <p:sp>
        <p:nvSpPr>
          <p:cNvPr id="4" name="Slide Number Placeholder 3"/>
          <p:cNvSpPr>
            <a:spLocks noGrp="1"/>
          </p:cNvSpPr>
          <p:nvPr>
            <p:ph type="sldNum" sz="quarter" idx="5"/>
          </p:nvPr>
        </p:nvSpPr>
        <p:spPr/>
        <p:txBody>
          <a:bodyPr/>
          <a:lstStyle/>
          <a:p>
            <a:fld id="{6FD60E3A-E823-4164-B346-0A3ECF1B4614}" type="slidenum">
              <a:rPr lang="en-AU" smtClean="0"/>
              <a:t>11</a:t>
            </a:fld>
            <a:endParaRPr lang="en-AU"/>
          </a:p>
        </p:txBody>
      </p:sp>
    </p:spTree>
    <p:extLst>
      <p:ext uri="{BB962C8B-B14F-4D97-AF65-F5344CB8AC3E}">
        <p14:creationId xmlns:p14="http://schemas.microsoft.com/office/powerpoint/2010/main" val="2091631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When students arrive for the Week 6 tutorial, they are presented with some mock student submissions.  They are then given 15 – 20 minutes to look at these submissions and respond to the three inquiry-based questions listed here;</a:t>
            </a:r>
          </a:p>
          <a:p>
            <a:pPr lvl="0"/>
            <a:endParaRPr lang="en-AU" dirty="0"/>
          </a:p>
          <a:p>
            <a:pPr marL="228600" lvl="0" indent="-228600">
              <a:buFont typeface="+mj-lt"/>
              <a:buAutoNum type="alphaLcPeriod"/>
            </a:pPr>
            <a:r>
              <a:rPr lang="en-AU" dirty="0"/>
              <a:t>Check the mathematics – is it correct?</a:t>
            </a:r>
          </a:p>
          <a:p>
            <a:pPr marL="228600" lvl="0" indent="-228600">
              <a:buFont typeface="+mj-lt"/>
              <a:buAutoNum type="alphaLcPeriod"/>
            </a:pPr>
            <a:r>
              <a:rPr lang="en-AU" dirty="0"/>
              <a:t>Check the presentation of the graphs – is anything missing?</a:t>
            </a:r>
          </a:p>
          <a:p>
            <a:pPr marL="228600" lvl="0" indent="-228600">
              <a:buFont typeface="+mj-lt"/>
              <a:buAutoNum type="alphaLcPeriod"/>
            </a:pPr>
            <a:r>
              <a:rPr lang="en-AU" dirty="0"/>
              <a:t>Compare all submissions against each other. Can you see anything not quite right about these submissions?</a:t>
            </a:r>
          </a:p>
          <a:p>
            <a:pPr lvl="0"/>
            <a:endParaRPr lang="en-AU" dirty="0"/>
          </a:p>
          <a:p>
            <a:r>
              <a:rPr lang="en-AU" dirty="0"/>
              <a:t>From this checking and comparing, students discover and comment upon similarities evident between mock submissions and then make their own conclusions and tell the tutors and each other - in their own words -  what they think is going on, that is, that these submissions reflect students working too closely together and then submitting largely identical work.  This is collusion.</a:t>
            </a:r>
          </a:p>
          <a:p>
            <a:endParaRPr lang="en-AU" dirty="0"/>
          </a:p>
          <a:p>
            <a:r>
              <a:rPr lang="en-AU" dirty="0"/>
              <a:t>I’ll now pass back to Suzi, who will outline the personal assistance we provide to students in relation to academic integrity breaches within SCU College units.</a:t>
            </a:r>
          </a:p>
          <a:p>
            <a:endParaRPr lang="en-AU" dirty="0"/>
          </a:p>
          <a:p>
            <a:r>
              <a:rPr lang="en-AU" dirty="0"/>
              <a:t>NEXT SLIDE.</a:t>
            </a:r>
          </a:p>
          <a:p>
            <a:endParaRPr lang="en-AU" dirty="0"/>
          </a:p>
        </p:txBody>
      </p:sp>
      <p:sp>
        <p:nvSpPr>
          <p:cNvPr id="4" name="Slide Number Placeholder 3"/>
          <p:cNvSpPr>
            <a:spLocks noGrp="1"/>
          </p:cNvSpPr>
          <p:nvPr>
            <p:ph type="sldNum" sz="quarter" idx="5"/>
          </p:nvPr>
        </p:nvSpPr>
        <p:spPr/>
        <p:txBody>
          <a:bodyPr/>
          <a:lstStyle/>
          <a:p>
            <a:fld id="{6FD60E3A-E823-4164-B346-0A3ECF1B4614}" type="slidenum">
              <a:rPr lang="en-AU" smtClean="0"/>
              <a:t>12</a:t>
            </a:fld>
            <a:endParaRPr lang="en-AU"/>
          </a:p>
        </p:txBody>
      </p:sp>
    </p:spTree>
    <p:extLst>
      <p:ext uri="{BB962C8B-B14F-4D97-AF65-F5344CB8AC3E}">
        <p14:creationId xmlns:p14="http://schemas.microsoft.com/office/powerpoint/2010/main" val="4019286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We familiarise our students with the consequences and the process, should they breech academic integrity rules.</a:t>
            </a:r>
          </a:p>
          <a:p>
            <a:r>
              <a:rPr lang="en-AU" dirty="0"/>
              <a:t>We show them the allegation letter in tutorial so that it doesn’t come a surprise/shock and encourage them to seek support by contacting the AIO. </a:t>
            </a:r>
          </a:p>
          <a:p>
            <a:r>
              <a:rPr lang="en-AU" dirty="0"/>
              <a:t>THE AIO takes an inquiry based conversational approach with the student asking questions for example why do you think you have received this letter, what do the coloured lines mean, what do you need to do instead so by the end of the phone they know exactly what they need to do. This approach is both empowering and educative for students. </a:t>
            </a:r>
          </a:p>
          <a:p>
            <a:endParaRPr lang="en-AU" dirty="0"/>
          </a:p>
          <a:p>
            <a:endParaRPr lang="en-AU" dirty="0"/>
          </a:p>
          <a:p>
            <a:endParaRPr lang="en-AU" b="0" dirty="0"/>
          </a:p>
          <a:p>
            <a:endParaRPr lang="en-AU" dirty="0"/>
          </a:p>
          <a:p>
            <a:endParaRPr lang="en-AU" b="0" dirty="0"/>
          </a:p>
          <a:p>
            <a:endParaRPr lang="en-AU" dirty="0"/>
          </a:p>
          <a:p>
            <a:endParaRPr lang="en-AU" b="0" dirty="0"/>
          </a:p>
          <a:p>
            <a:endParaRPr lang="en-AU" dirty="0"/>
          </a:p>
          <a:p>
            <a:endParaRPr lang="en-AU" b="0" dirty="0"/>
          </a:p>
          <a:p>
            <a:endParaRPr lang="en-AU" dirty="0"/>
          </a:p>
          <a:p>
            <a:endParaRPr lang="en-AU" b="0" dirty="0"/>
          </a:p>
        </p:txBody>
      </p:sp>
      <p:sp>
        <p:nvSpPr>
          <p:cNvPr id="4" name="Slide Number Placeholder 3"/>
          <p:cNvSpPr>
            <a:spLocks noGrp="1"/>
          </p:cNvSpPr>
          <p:nvPr>
            <p:ph type="sldNum" sz="quarter" idx="5"/>
          </p:nvPr>
        </p:nvSpPr>
        <p:spPr/>
        <p:txBody>
          <a:bodyPr/>
          <a:lstStyle/>
          <a:p>
            <a:fld id="{6FD60E3A-E823-4164-B346-0A3ECF1B4614}" type="slidenum">
              <a:rPr lang="en-AU" smtClean="0"/>
              <a:t>13</a:t>
            </a:fld>
            <a:endParaRPr lang="en-AU"/>
          </a:p>
        </p:txBody>
      </p:sp>
    </p:spTree>
    <p:extLst>
      <p:ext uri="{BB962C8B-B14F-4D97-AF65-F5344CB8AC3E}">
        <p14:creationId xmlns:p14="http://schemas.microsoft.com/office/powerpoint/2010/main" val="4215605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This is an example allegation letter. You can see how the language is positive and accessible for novice non traditional students like our PSP students to understand the contents of the letter.</a:t>
            </a:r>
            <a:br>
              <a:rPr lang="en-AU" baseline="0" dirty="0"/>
            </a:br>
            <a:endParaRPr lang="en-AU" baseline="0" dirty="0"/>
          </a:p>
          <a:p>
            <a:r>
              <a:rPr lang="en-AU" dirty="0"/>
              <a:t>The impact of the strategies has been significant as is demonstrated in the next slide.</a:t>
            </a:r>
          </a:p>
          <a:p>
            <a:r>
              <a:rPr lang="en-AU" dirty="0"/>
              <a:t>NEXT SLIDE</a:t>
            </a:r>
          </a:p>
          <a:p>
            <a:endParaRPr lang="en-AU" b="0" dirty="0"/>
          </a:p>
          <a:p>
            <a:endParaRPr lang="en-AU" b="0" dirty="0"/>
          </a:p>
          <a:p>
            <a:endParaRPr lang="en-AU" dirty="0"/>
          </a:p>
          <a:p>
            <a:endParaRPr lang="en-AU" b="0" dirty="0"/>
          </a:p>
          <a:p>
            <a:endParaRPr lang="en-AU" dirty="0"/>
          </a:p>
          <a:p>
            <a:endParaRPr lang="en-AU" b="0" dirty="0"/>
          </a:p>
          <a:p>
            <a:endParaRPr lang="en-AU" dirty="0"/>
          </a:p>
          <a:p>
            <a:endParaRPr lang="en-AU" b="0" dirty="0"/>
          </a:p>
          <a:p>
            <a:endParaRPr lang="en-AU" dirty="0"/>
          </a:p>
          <a:p>
            <a:endParaRPr lang="en-AU" b="0" dirty="0"/>
          </a:p>
          <a:p>
            <a:endParaRPr lang="en-AU" dirty="0"/>
          </a:p>
          <a:p>
            <a:endParaRPr lang="en-AU" b="0" dirty="0"/>
          </a:p>
        </p:txBody>
      </p:sp>
      <p:sp>
        <p:nvSpPr>
          <p:cNvPr id="4" name="Slide Number Placeholder 3"/>
          <p:cNvSpPr>
            <a:spLocks noGrp="1"/>
          </p:cNvSpPr>
          <p:nvPr>
            <p:ph type="sldNum" sz="quarter" idx="5"/>
          </p:nvPr>
        </p:nvSpPr>
        <p:spPr/>
        <p:txBody>
          <a:bodyPr/>
          <a:lstStyle/>
          <a:p>
            <a:fld id="{6FD60E3A-E823-4164-B346-0A3ECF1B4614}" type="slidenum">
              <a:rPr lang="en-AU" smtClean="0"/>
              <a:t>14</a:t>
            </a:fld>
            <a:endParaRPr lang="en-AU"/>
          </a:p>
        </p:txBody>
      </p:sp>
    </p:spTree>
    <p:extLst>
      <p:ext uri="{BB962C8B-B14F-4D97-AF65-F5344CB8AC3E}">
        <p14:creationId xmlns:p14="http://schemas.microsoft.com/office/powerpoint/2010/main" val="4066537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LIZ</a:t>
            </a:r>
          </a:p>
          <a:p>
            <a:r>
              <a:rPr lang="en-AU" sz="1200" kern="1200" dirty="0">
                <a:solidFill>
                  <a:schemeClr val="tx1"/>
                </a:solidFill>
                <a:effectLst/>
                <a:latin typeface="+mn-lt"/>
                <a:ea typeface="+mn-ea"/>
                <a:cs typeface="+mn-cs"/>
              </a:rPr>
              <a:t>So after the introduction of the assessed quiz in session 2, 2019, you can see a consistent drop in the percentage of integrity cases among submissions, from around 3% in session 1 2019 down to between 1-1.7% in subsequent sessions, often from among 500-1000 submissions in a session. </a:t>
            </a:r>
          </a:p>
          <a:p>
            <a:endParaRPr lang="en-AU" b="0" dirty="0"/>
          </a:p>
          <a:p>
            <a:r>
              <a:rPr lang="en-AU" dirty="0"/>
              <a:t>MICHAEL</a:t>
            </a:r>
          </a:p>
          <a:p>
            <a:r>
              <a:rPr lang="en-AU" dirty="0"/>
              <a:t>Since the introduction of the collusion awareness activity in Session 2 2018, both the number and relative percentage of students referred for investigation has trended downwards, with zero referrals being made in two sessions.</a:t>
            </a:r>
          </a:p>
          <a:p>
            <a:endParaRPr lang="en-AU" dirty="0"/>
          </a:p>
          <a:p>
            <a:r>
              <a:rPr lang="en-AU" dirty="0"/>
              <a:t>SUZI</a:t>
            </a:r>
          </a:p>
          <a:p>
            <a:r>
              <a:rPr lang="en-AU" dirty="0"/>
              <a:t>Today we have presented several strategies that engage and empower our students in their understanding of academic integrity which have had a significant impact on the reduction in cases suggesting they have been effective. We hope these strategies might be useful for you in your unit or course.</a:t>
            </a:r>
            <a:endParaRPr lang="en-AU" b="0" dirty="0"/>
          </a:p>
        </p:txBody>
      </p:sp>
      <p:sp>
        <p:nvSpPr>
          <p:cNvPr id="4" name="Slide Number Placeholder 3"/>
          <p:cNvSpPr>
            <a:spLocks noGrp="1"/>
          </p:cNvSpPr>
          <p:nvPr>
            <p:ph type="sldNum" sz="quarter" idx="5"/>
          </p:nvPr>
        </p:nvSpPr>
        <p:spPr/>
        <p:txBody>
          <a:bodyPr/>
          <a:lstStyle/>
          <a:p>
            <a:fld id="{6FD60E3A-E823-4164-B346-0A3ECF1B4614}" type="slidenum">
              <a:rPr lang="en-AU" smtClean="0"/>
              <a:t>15</a:t>
            </a:fld>
            <a:endParaRPr lang="en-AU"/>
          </a:p>
        </p:txBody>
      </p:sp>
    </p:spTree>
    <p:extLst>
      <p:ext uri="{BB962C8B-B14F-4D97-AF65-F5344CB8AC3E}">
        <p14:creationId xmlns:p14="http://schemas.microsoft.com/office/powerpoint/2010/main" val="432483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3950"/>
            <a:ext cx="5486400" cy="3086100"/>
          </a:xfrm>
        </p:spPr>
      </p:sp>
      <p:sp>
        <p:nvSpPr>
          <p:cNvPr id="3" name="Notes Placeholder 2"/>
          <p:cNvSpPr>
            <a:spLocks noGrp="1"/>
          </p:cNvSpPr>
          <p:nvPr>
            <p:ph type="body" idx="1"/>
          </p:nvPr>
        </p:nvSpPr>
        <p:spPr/>
        <p:txBody>
          <a:bodyPr/>
          <a:lstStyle/>
          <a:p>
            <a:r>
              <a:rPr lang="en-AU" dirty="0"/>
              <a:t> A new working committee on academic integrity at the University has found that while our rules on academic integrity are working quite well overall, there is still a gap in preventing breeches of academic integrity as made clear by the increase in cases.</a:t>
            </a:r>
          </a:p>
          <a:p>
            <a:r>
              <a:rPr lang="en-AU" dirty="0"/>
              <a:t>It has also become clear that we need an educative and consistent approach across the University for both students and staff. </a:t>
            </a:r>
          </a:p>
          <a:p>
            <a:endParaRPr lang="en-AU" dirty="0"/>
          </a:p>
          <a:p>
            <a:r>
              <a:rPr lang="en-AU" dirty="0"/>
              <a:t>I’m sure that many of us here today have taken on a new class  where our students seem to have a  different understanding of how the academic misconduct rules apply to them.</a:t>
            </a:r>
          </a:p>
          <a:p>
            <a:r>
              <a:rPr lang="en-AU" dirty="0"/>
              <a:t>One of the ways to create a consistent understanding across the University is to build a community of best practice where we share examples of how to embed principles and practices within curriculum and pedagogy that work with our students. NEXT SLIDE</a:t>
            </a:r>
          </a:p>
        </p:txBody>
      </p:sp>
      <p:sp>
        <p:nvSpPr>
          <p:cNvPr id="4" name="Slide Number Placeholder 3"/>
          <p:cNvSpPr>
            <a:spLocks noGrp="1"/>
          </p:cNvSpPr>
          <p:nvPr>
            <p:ph type="sldNum" sz="quarter" idx="5"/>
          </p:nvPr>
        </p:nvSpPr>
        <p:spPr/>
        <p:txBody>
          <a:bodyPr/>
          <a:lstStyle/>
          <a:p>
            <a:fld id="{6FD60E3A-E823-4164-B346-0A3ECF1B4614}" type="slidenum">
              <a:rPr lang="en-AU" smtClean="0"/>
              <a:t>3</a:t>
            </a:fld>
            <a:endParaRPr lang="en-AU"/>
          </a:p>
        </p:txBody>
      </p:sp>
    </p:spTree>
    <p:extLst>
      <p:ext uri="{BB962C8B-B14F-4D97-AF65-F5344CB8AC3E}">
        <p14:creationId xmlns:p14="http://schemas.microsoft.com/office/powerpoint/2010/main" val="1262999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this presentation we focus on Principle 5 from Universities Australia on academic integrity to engage and empower students,  where the emphasis is “on active, participatory learning rather than relying on passive discovery’ as research has shown this approach is the most effective in preventing academic breeches.</a:t>
            </a:r>
          </a:p>
          <a:p>
            <a:endParaRPr lang="en-AU" dirty="0"/>
          </a:p>
          <a:p>
            <a:r>
              <a:rPr lang="en-AU" dirty="0"/>
              <a:t>The strategies we are showcasing today have shown up to a 100% reduction in cases and are easily transferable across disciplines.</a:t>
            </a:r>
          </a:p>
          <a:p>
            <a:endParaRPr lang="en-AU" dirty="0"/>
          </a:p>
          <a:p>
            <a:r>
              <a:rPr lang="en-AU" dirty="0"/>
              <a:t>In the College we implement these strategies through a scaffolded approach with clearly modelled expectations built into curriculum design. Students have opportunities to recognise and apply good academic practices as well as identify examples of academic misconduct. We have found having a personalised response for assistance in understanding academic misconduct works well for our students, too which I will discuss later on our presentation.</a:t>
            </a:r>
          </a:p>
          <a:p>
            <a:r>
              <a:rPr lang="en-AU" dirty="0"/>
              <a:t>  NEXT SLIDE</a:t>
            </a:r>
          </a:p>
        </p:txBody>
      </p:sp>
      <p:sp>
        <p:nvSpPr>
          <p:cNvPr id="4" name="Slide Number Placeholder 3"/>
          <p:cNvSpPr>
            <a:spLocks noGrp="1"/>
          </p:cNvSpPr>
          <p:nvPr>
            <p:ph type="sldNum" sz="quarter" idx="10"/>
          </p:nvPr>
        </p:nvSpPr>
        <p:spPr/>
        <p:txBody>
          <a:bodyPr/>
          <a:lstStyle/>
          <a:p>
            <a:fld id="{BED9FDE2-797B-454F-B658-773C4FF1F963}" type="slidenum">
              <a:rPr lang="en-US" smtClean="0"/>
              <a:t>4</a:t>
            </a:fld>
            <a:endParaRPr lang="en-US"/>
          </a:p>
        </p:txBody>
      </p:sp>
    </p:spTree>
    <p:extLst>
      <p:ext uri="{BB962C8B-B14F-4D97-AF65-F5344CB8AC3E}">
        <p14:creationId xmlns:p14="http://schemas.microsoft.com/office/powerpoint/2010/main" val="2632794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8200" y="4381500"/>
            <a:ext cx="5486400" cy="3600450"/>
          </a:xfrm>
        </p:spPr>
        <p:txBody>
          <a:bodyPr/>
          <a:lstStyle/>
          <a:p>
            <a:r>
              <a:rPr lang="en-AU" dirty="0"/>
              <a:t>The next two strategies are in the first unit PSP students take, Managing your Study. This is a core unit that lays the foundations for these novice students to understand university conventions and practices. We start with activities that are designed to raise awareness of what academic integrity actually means and how it may relate to them. </a:t>
            </a:r>
          </a:p>
          <a:p>
            <a:r>
              <a:rPr lang="en-AU" dirty="0"/>
              <a:t>They watch a series of videos that start with broad concepts of integrity such as fairness, honesty, respect etc linking to their own sense of integrity as well as to their future degree and reputation of the University.</a:t>
            </a:r>
          </a:p>
          <a:p>
            <a:r>
              <a:rPr lang="en-AU" dirty="0"/>
              <a:t>They then move on to clips of students from diverse cultural backgrounds talking about their understanding of academic integrity and their experience of academic misconduct. </a:t>
            </a:r>
          </a:p>
          <a:p>
            <a:r>
              <a:rPr lang="en-AU" dirty="0"/>
              <a:t>You can see here they have a tick box while they are listening to the video which helps them focus and then they are asked some deeper more reflective questions after the video that are discussed in class.</a:t>
            </a:r>
            <a:br>
              <a:rPr lang="en-AU" dirty="0"/>
            </a:br>
            <a:r>
              <a:rPr lang="en-AU" dirty="0"/>
              <a:t>NEXT slide</a:t>
            </a:r>
          </a:p>
        </p:txBody>
      </p:sp>
      <p:sp>
        <p:nvSpPr>
          <p:cNvPr id="4" name="Slide Number Placeholder 3"/>
          <p:cNvSpPr>
            <a:spLocks noGrp="1"/>
          </p:cNvSpPr>
          <p:nvPr>
            <p:ph type="sldNum" sz="quarter" idx="10"/>
          </p:nvPr>
        </p:nvSpPr>
        <p:spPr/>
        <p:txBody>
          <a:bodyPr/>
          <a:lstStyle/>
          <a:p>
            <a:fld id="{BED9FDE2-797B-454F-B658-773C4FF1F963}" type="slidenum">
              <a:rPr lang="en-US" smtClean="0"/>
              <a:t>5</a:t>
            </a:fld>
            <a:endParaRPr lang="en-US"/>
          </a:p>
        </p:txBody>
      </p:sp>
    </p:spTree>
    <p:extLst>
      <p:ext uri="{BB962C8B-B14F-4D97-AF65-F5344CB8AC3E}">
        <p14:creationId xmlns:p14="http://schemas.microsoft.com/office/powerpoint/2010/main" val="3861051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 card game to engage students so that they become familiar with the different terms related to academic misconduct.</a:t>
            </a:r>
          </a:p>
          <a:p>
            <a:r>
              <a:rPr lang="en-AU" dirty="0"/>
              <a:t>We discuss in tutorial which ones they got right and where there may have been some hesitation. </a:t>
            </a:r>
          </a:p>
          <a:p>
            <a:r>
              <a:rPr lang="en-AU" dirty="0"/>
              <a:t>Next slide</a:t>
            </a:r>
          </a:p>
        </p:txBody>
      </p:sp>
      <p:sp>
        <p:nvSpPr>
          <p:cNvPr id="4" name="Slide Number Placeholder 3"/>
          <p:cNvSpPr>
            <a:spLocks noGrp="1"/>
          </p:cNvSpPr>
          <p:nvPr>
            <p:ph type="sldNum" sz="quarter" idx="10"/>
          </p:nvPr>
        </p:nvSpPr>
        <p:spPr/>
        <p:txBody>
          <a:bodyPr/>
          <a:lstStyle/>
          <a:p>
            <a:fld id="{BED9FDE2-797B-454F-B658-773C4FF1F963}" type="slidenum">
              <a:rPr lang="en-US" smtClean="0"/>
              <a:t>6</a:t>
            </a:fld>
            <a:endParaRPr lang="en-US"/>
          </a:p>
        </p:txBody>
      </p:sp>
    </p:spTree>
    <p:extLst>
      <p:ext uri="{BB962C8B-B14F-4D97-AF65-F5344CB8AC3E}">
        <p14:creationId xmlns:p14="http://schemas.microsoft.com/office/powerpoint/2010/main" val="1465120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one of the scenarios that students work through together in pairs or groups.</a:t>
            </a:r>
          </a:p>
          <a:p>
            <a:r>
              <a:rPr lang="en-AU" dirty="0"/>
              <a:t>Students recognise situations in which they may well find themselves.</a:t>
            </a:r>
          </a:p>
          <a:p>
            <a:r>
              <a:rPr lang="en-AU" dirty="0"/>
              <a:t>They discuss possible answers to multiple choice questions so that they are clear about what is acceptable and what is not acceptable.</a:t>
            </a:r>
          </a:p>
          <a:p>
            <a:endParaRPr lang="en-AU" dirty="0"/>
          </a:p>
          <a:p>
            <a:r>
              <a:rPr lang="en-AU" dirty="0"/>
              <a:t>In the case presented here it means they are empowered to get the support they need while being clear about boundaries with their family and friends of what is and is not acceptable.</a:t>
            </a:r>
          </a:p>
          <a:p>
            <a:r>
              <a:rPr lang="en-AU" dirty="0"/>
              <a:t>Liz will now present two strategies she uses in her writing unit in the PSP.</a:t>
            </a:r>
          </a:p>
        </p:txBody>
      </p:sp>
      <p:sp>
        <p:nvSpPr>
          <p:cNvPr id="4" name="Slide Number Placeholder 3"/>
          <p:cNvSpPr>
            <a:spLocks noGrp="1"/>
          </p:cNvSpPr>
          <p:nvPr>
            <p:ph type="sldNum" sz="quarter" idx="10"/>
          </p:nvPr>
        </p:nvSpPr>
        <p:spPr/>
        <p:txBody>
          <a:bodyPr/>
          <a:lstStyle/>
          <a:p>
            <a:fld id="{BED9FDE2-797B-454F-B658-773C4FF1F963}" type="slidenum">
              <a:rPr lang="en-US" smtClean="0"/>
              <a:t>7</a:t>
            </a:fld>
            <a:endParaRPr lang="en-US"/>
          </a:p>
        </p:txBody>
      </p:sp>
    </p:spTree>
    <p:extLst>
      <p:ext uri="{BB962C8B-B14F-4D97-AF65-F5344CB8AC3E}">
        <p14:creationId xmlns:p14="http://schemas.microsoft.com/office/powerpoint/2010/main" val="4030321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Hello everyone. I teach into a PSP unit called Communicating at University. In this unit, we aim to work through real-world scenarios similar to what Suzi has described, but also include activities focused around Turnitin – how to use it, how to interpret it, and how to act on Turnitin reports to fix any issues. </a:t>
            </a:r>
          </a:p>
          <a:p>
            <a:r>
              <a:rPr lang="en-AU" sz="1200" kern="1200" dirty="0">
                <a:solidFill>
                  <a:schemeClr val="tx1"/>
                </a:solidFill>
                <a:effectLst/>
                <a:latin typeface="+mn-lt"/>
                <a:ea typeface="+mn-ea"/>
                <a:cs typeface="+mn-cs"/>
              </a:rPr>
              <a:t>So there are a variety of short examples we work through at various points in the session – this is just one example. Others are entirely highlighted, some have references, some don’t, some have highlighting that is perfectly acceptable – just as you might see in your own Turnitin report.</a:t>
            </a:r>
          </a:p>
          <a:p>
            <a:r>
              <a:rPr lang="en-AU" sz="1200" kern="1200" dirty="0">
                <a:solidFill>
                  <a:schemeClr val="tx1"/>
                </a:solidFill>
                <a:effectLst/>
                <a:latin typeface="+mn-lt"/>
                <a:ea typeface="+mn-ea"/>
                <a:cs typeface="+mn-cs"/>
              </a:rPr>
              <a:t>Throughout the session we aim to frame Turnitin as a positive and useful tool for students to check their draft work – like a spell check but for integrity. We frame these in-class exercises as authentic activities – so you’ve just submitted this draft to Turnitin, and you get this back. What do you do?</a:t>
            </a:r>
          </a:p>
          <a:p>
            <a:r>
              <a:rPr lang="en-AU" sz="1200" kern="1200" dirty="0">
                <a:solidFill>
                  <a:schemeClr val="tx1"/>
                </a:solidFill>
                <a:effectLst/>
                <a:latin typeface="+mn-lt"/>
                <a:ea typeface="+mn-ea"/>
                <a:cs typeface="+mn-cs"/>
              </a:rPr>
              <a:t>For these scenarios we discuss – what’s ok about this, what’s not, and why? We talk about steps to fix it, if it needs fixing; and then we practise doing that. So ultimately we mirror, unpack and practise what students need to do for their own assignments, keeping things as simple and uncomplicated as possible.</a:t>
            </a:r>
          </a:p>
          <a:p>
            <a:r>
              <a:rPr lang="en-AU" dirty="0"/>
              <a:t>NEXT SLIDE </a:t>
            </a:r>
          </a:p>
        </p:txBody>
      </p:sp>
      <p:sp>
        <p:nvSpPr>
          <p:cNvPr id="4" name="Slide Number Placeholder 3"/>
          <p:cNvSpPr>
            <a:spLocks noGrp="1"/>
          </p:cNvSpPr>
          <p:nvPr>
            <p:ph type="sldNum" sz="quarter" idx="10"/>
          </p:nvPr>
        </p:nvSpPr>
        <p:spPr/>
        <p:txBody>
          <a:bodyPr/>
          <a:lstStyle/>
          <a:p>
            <a:fld id="{BED9FDE2-797B-454F-B658-773C4FF1F963}" type="slidenum">
              <a:rPr lang="en-US" smtClean="0"/>
              <a:t>8</a:t>
            </a:fld>
            <a:endParaRPr lang="en-US"/>
          </a:p>
        </p:txBody>
      </p:sp>
    </p:spTree>
    <p:extLst>
      <p:ext uri="{BB962C8B-B14F-4D97-AF65-F5344CB8AC3E}">
        <p14:creationId xmlns:p14="http://schemas.microsoft.com/office/powerpoint/2010/main" val="1422740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Hello everyone. I teach into a PSP unit called Communicating at University. In this unit, we aim to work through real-world scenarios similar to what Suzi has described, but also include activities focused around Turnitin – how to use it, how to interpret it, and how to act on Turnitin reports to fix any issues. </a:t>
            </a:r>
          </a:p>
          <a:p>
            <a:r>
              <a:rPr lang="en-AU" sz="1200" kern="1200" dirty="0">
                <a:solidFill>
                  <a:schemeClr val="tx1"/>
                </a:solidFill>
                <a:effectLst/>
                <a:latin typeface="+mn-lt"/>
                <a:ea typeface="+mn-ea"/>
                <a:cs typeface="+mn-cs"/>
              </a:rPr>
              <a:t>So there are a variety of short examples we work through at various points in the session – this is just one example. Others are entirely highlighted, some have references, some don’t, some have highlighting that is perfectly acceptable – just as you might see in your own Turnitin report.</a:t>
            </a:r>
          </a:p>
          <a:p>
            <a:r>
              <a:rPr lang="en-AU" sz="1200" kern="1200" dirty="0">
                <a:solidFill>
                  <a:schemeClr val="tx1"/>
                </a:solidFill>
                <a:effectLst/>
                <a:latin typeface="+mn-lt"/>
                <a:ea typeface="+mn-ea"/>
                <a:cs typeface="+mn-cs"/>
              </a:rPr>
              <a:t>Throughout the session we aim to frame Turnitin as a positive and useful tool for students to check their draft work – like a spell check but for integrity. We frame these in-class exercises as authentic activities – so you’ve just submitted this draft to Turnitin, and you get this back. What do you do?</a:t>
            </a:r>
          </a:p>
          <a:p>
            <a:r>
              <a:rPr lang="en-AU" sz="1200" kern="1200" dirty="0">
                <a:solidFill>
                  <a:schemeClr val="tx1"/>
                </a:solidFill>
                <a:effectLst/>
                <a:latin typeface="+mn-lt"/>
                <a:ea typeface="+mn-ea"/>
                <a:cs typeface="+mn-cs"/>
              </a:rPr>
              <a:t>For these scenarios we discuss – what’s ok about this, what’s not, and why? We talk about steps to fix it, if it needs fixing; and then we practise doing that. So ultimately we mirror, unpack and practise what students need to do for their own assignments, keeping things as simple and uncomplicated as possible.</a:t>
            </a:r>
          </a:p>
          <a:p>
            <a:r>
              <a:rPr lang="en-AU" dirty="0"/>
              <a:t>NEXT SLIDE </a:t>
            </a:r>
          </a:p>
        </p:txBody>
      </p:sp>
      <p:sp>
        <p:nvSpPr>
          <p:cNvPr id="4" name="Slide Number Placeholder 3"/>
          <p:cNvSpPr>
            <a:spLocks noGrp="1"/>
          </p:cNvSpPr>
          <p:nvPr>
            <p:ph type="sldNum" sz="quarter" idx="10"/>
          </p:nvPr>
        </p:nvSpPr>
        <p:spPr/>
        <p:txBody>
          <a:bodyPr/>
          <a:lstStyle/>
          <a:p>
            <a:fld id="{BED9FDE2-797B-454F-B658-773C4FF1F963}" type="slidenum">
              <a:rPr lang="en-US" smtClean="0"/>
              <a:t>9</a:t>
            </a:fld>
            <a:endParaRPr lang="en-US"/>
          </a:p>
        </p:txBody>
      </p:sp>
    </p:spTree>
    <p:extLst>
      <p:ext uri="{BB962C8B-B14F-4D97-AF65-F5344CB8AC3E}">
        <p14:creationId xmlns:p14="http://schemas.microsoft.com/office/powerpoint/2010/main" val="3569142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week 3 of the unit, so fairly early on, we assess their understanding of these foundational principles and practices through a multiple choice quiz.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there are stakes involved, which compels students to focus on and seek to understand academic integrity before they submit their first written assessment - but they are low stakes. The quiz is worth 10%, and students have an hour to complete 10 questions, with only one attempt allowed.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Students do very well in this quiz – the average mark across some 1200 students so far is 9.2/10. The idea is not to trick or trip up, but to allow students to test their understanding of general principles, how to recognize appropriate and inappropriate integrity, and their recognition of referencing conventions.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Students gain feedback and hopefully confidence through their results – and thereby learn within a structured, scaffolded and educative framework.</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I’ll now pass on to Michael, who will explain some of the scenarios used in a mathematics unit.</a:t>
            </a:r>
            <a:endParaRPr lang="en-AU" sz="1200" kern="1200">
              <a:solidFill>
                <a:schemeClr val="tx1"/>
              </a:solidFill>
              <a:effectLst/>
              <a:latin typeface="+mn-lt"/>
              <a:ea typeface="+mn-ea"/>
              <a:cs typeface="+mn-cs"/>
            </a:endParaRPr>
          </a:p>
          <a:p>
            <a:r>
              <a:rPr lang="en-US"/>
              <a:t>NEXT </a:t>
            </a:r>
            <a:r>
              <a:rPr lang="en-US" dirty="0"/>
              <a:t>SLIDE</a:t>
            </a:r>
          </a:p>
        </p:txBody>
      </p:sp>
      <p:sp>
        <p:nvSpPr>
          <p:cNvPr id="4" name="Slide Number Placeholder 3"/>
          <p:cNvSpPr>
            <a:spLocks noGrp="1"/>
          </p:cNvSpPr>
          <p:nvPr>
            <p:ph type="sldNum" sz="quarter" idx="5"/>
          </p:nvPr>
        </p:nvSpPr>
        <p:spPr/>
        <p:txBody>
          <a:bodyPr/>
          <a:lstStyle/>
          <a:p>
            <a:fld id="{6FD60E3A-E823-4164-B346-0A3ECF1B4614}" type="slidenum">
              <a:rPr lang="en-AU" smtClean="0"/>
              <a:t>10</a:t>
            </a:fld>
            <a:endParaRPr lang="en-AU"/>
          </a:p>
        </p:txBody>
      </p:sp>
    </p:spTree>
    <p:extLst>
      <p:ext uri="{BB962C8B-B14F-4D97-AF65-F5344CB8AC3E}">
        <p14:creationId xmlns:p14="http://schemas.microsoft.com/office/powerpoint/2010/main" val="1539344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E65FC-1B45-4BBA-8419-6CC4CF05C7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3E79E908-E364-4C7C-A271-CD50669F8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BEAC752-27A3-4B8B-948B-A9C47590031D}"/>
              </a:ext>
            </a:extLst>
          </p:cNvPr>
          <p:cNvSpPr>
            <a:spLocks noGrp="1"/>
          </p:cNvSpPr>
          <p:nvPr>
            <p:ph type="dt" sz="half" idx="10"/>
          </p:nvPr>
        </p:nvSpPr>
        <p:spPr/>
        <p:txBody>
          <a:bodyPr/>
          <a:lstStyle/>
          <a:p>
            <a:fld id="{EFE8A076-ED41-4847-913F-4B68E5C2875C}" type="datetimeFigureOut">
              <a:rPr lang="en-AU" smtClean="0"/>
              <a:t>22/10/2020</a:t>
            </a:fld>
            <a:endParaRPr lang="en-AU"/>
          </a:p>
        </p:txBody>
      </p:sp>
      <p:sp>
        <p:nvSpPr>
          <p:cNvPr id="5" name="Footer Placeholder 4">
            <a:extLst>
              <a:ext uri="{FF2B5EF4-FFF2-40B4-BE49-F238E27FC236}">
                <a16:creationId xmlns:a16="http://schemas.microsoft.com/office/drawing/2014/main" id="{94573DB0-4D66-4412-BD7B-B4348B03F9D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53F71B7-76F7-43AB-96F3-CC8A9177E372}"/>
              </a:ext>
            </a:extLst>
          </p:cNvPr>
          <p:cNvSpPr>
            <a:spLocks noGrp="1"/>
          </p:cNvSpPr>
          <p:nvPr>
            <p:ph type="sldNum" sz="quarter" idx="12"/>
          </p:nvPr>
        </p:nvSpPr>
        <p:spPr/>
        <p:txBody>
          <a:bodyPr/>
          <a:lstStyle/>
          <a:p>
            <a:fld id="{CF584BBE-8ABD-49A7-A055-F28C2A0E6D12}" type="slidenum">
              <a:rPr lang="en-AU" smtClean="0"/>
              <a:t>‹#›</a:t>
            </a:fld>
            <a:endParaRPr lang="en-AU"/>
          </a:p>
        </p:txBody>
      </p:sp>
    </p:spTree>
    <p:extLst>
      <p:ext uri="{BB962C8B-B14F-4D97-AF65-F5344CB8AC3E}">
        <p14:creationId xmlns:p14="http://schemas.microsoft.com/office/powerpoint/2010/main" val="1417253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9FAAA-03A0-4050-9E9E-4C5AD87DC66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C16DE0C-B0D7-4AD6-AD5E-8E54FE86750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1663603-7B3F-4D44-9E2E-5B9BE2981310}"/>
              </a:ext>
            </a:extLst>
          </p:cNvPr>
          <p:cNvSpPr>
            <a:spLocks noGrp="1"/>
          </p:cNvSpPr>
          <p:nvPr>
            <p:ph type="dt" sz="half" idx="10"/>
          </p:nvPr>
        </p:nvSpPr>
        <p:spPr/>
        <p:txBody>
          <a:bodyPr/>
          <a:lstStyle/>
          <a:p>
            <a:fld id="{EFE8A076-ED41-4847-913F-4B68E5C2875C}" type="datetimeFigureOut">
              <a:rPr lang="en-AU" smtClean="0"/>
              <a:t>22/10/2020</a:t>
            </a:fld>
            <a:endParaRPr lang="en-AU"/>
          </a:p>
        </p:txBody>
      </p:sp>
      <p:sp>
        <p:nvSpPr>
          <p:cNvPr id="5" name="Footer Placeholder 4">
            <a:extLst>
              <a:ext uri="{FF2B5EF4-FFF2-40B4-BE49-F238E27FC236}">
                <a16:creationId xmlns:a16="http://schemas.microsoft.com/office/drawing/2014/main" id="{1775B908-16A4-4DBB-95E2-7D95F8340AB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3EC7A11-A012-4CB6-BDA2-EB69D8F65EBD}"/>
              </a:ext>
            </a:extLst>
          </p:cNvPr>
          <p:cNvSpPr>
            <a:spLocks noGrp="1"/>
          </p:cNvSpPr>
          <p:nvPr>
            <p:ph type="sldNum" sz="quarter" idx="12"/>
          </p:nvPr>
        </p:nvSpPr>
        <p:spPr/>
        <p:txBody>
          <a:bodyPr/>
          <a:lstStyle/>
          <a:p>
            <a:fld id="{CF584BBE-8ABD-49A7-A055-F28C2A0E6D12}" type="slidenum">
              <a:rPr lang="en-AU" smtClean="0"/>
              <a:t>‹#›</a:t>
            </a:fld>
            <a:endParaRPr lang="en-AU"/>
          </a:p>
        </p:txBody>
      </p:sp>
    </p:spTree>
    <p:extLst>
      <p:ext uri="{BB962C8B-B14F-4D97-AF65-F5344CB8AC3E}">
        <p14:creationId xmlns:p14="http://schemas.microsoft.com/office/powerpoint/2010/main" val="1786077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DFC73D-24AF-45BC-B83A-F9ABD596EE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2D656BC-4184-4595-941D-C625E1BB66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DD7D28E-4458-444A-90B5-84427AF7B8F0}"/>
              </a:ext>
            </a:extLst>
          </p:cNvPr>
          <p:cNvSpPr>
            <a:spLocks noGrp="1"/>
          </p:cNvSpPr>
          <p:nvPr>
            <p:ph type="dt" sz="half" idx="10"/>
          </p:nvPr>
        </p:nvSpPr>
        <p:spPr/>
        <p:txBody>
          <a:bodyPr/>
          <a:lstStyle/>
          <a:p>
            <a:fld id="{EFE8A076-ED41-4847-913F-4B68E5C2875C}" type="datetimeFigureOut">
              <a:rPr lang="en-AU" smtClean="0"/>
              <a:t>22/10/2020</a:t>
            </a:fld>
            <a:endParaRPr lang="en-AU"/>
          </a:p>
        </p:txBody>
      </p:sp>
      <p:sp>
        <p:nvSpPr>
          <p:cNvPr id="5" name="Footer Placeholder 4">
            <a:extLst>
              <a:ext uri="{FF2B5EF4-FFF2-40B4-BE49-F238E27FC236}">
                <a16:creationId xmlns:a16="http://schemas.microsoft.com/office/drawing/2014/main" id="{341AC4C4-238C-4F46-BC45-D93B2A3DBEF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089B07B-643D-4F80-A776-0D1F9B16DFE8}"/>
              </a:ext>
            </a:extLst>
          </p:cNvPr>
          <p:cNvSpPr>
            <a:spLocks noGrp="1"/>
          </p:cNvSpPr>
          <p:nvPr>
            <p:ph type="sldNum" sz="quarter" idx="12"/>
          </p:nvPr>
        </p:nvSpPr>
        <p:spPr/>
        <p:txBody>
          <a:bodyPr/>
          <a:lstStyle/>
          <a:p>
            <a:fld id="{CF584BBE-8ABD-49A7-A055-F28C2A0E6D12}" type="slidenum">
              <a:rPr lang="en-AU" smtClean="0"/>
              <a:t>‹#›</a:t>
            </a:fld>
            <a:endParaRPr lang="en-AU"/>
          </a:p>
        </p:txBody>
      </p:sp>
    </p:spTree>
    <p:extLst>
      <p:ext uri="{BB962C8B-B14F-4D97-AF65-F5344CB8AC3E}">
        <p14:creationId xmlns:p14="http://schemas.microsoft.com/office/powerpoint/2010/main" val="901349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7" hasCustomPrompt="1"/>
          </p:nvPr>
        </p:nvSpPr>
        <p:spPr>
          <a:xfrm>
            <a:off x="664027" y="1382662"/>
            <a:ext cx="6558183" cy="573088"/>
          </a:xfrm>
          <a:prstGeom prst="rect">
            <a:avLst/>
          </a:prstGeom>
        </p:spPr>
        <p:txBody>
          <a:bodyPr/>
          <a:lstStyle>
            <a:lvl1pPr marL="0" indent="0">
              <a:buNone/>
              <a:defRPr sz="3200" b="1" i="0">
                <a:solidFill>
                  <a:srgbClr val="007298"/>
                </a:solidFill>
                <a:latin typeface="Roboto Black" charset="0"/>
                <a:ea typeface="Roboto Black" charset="0"/>
                <a:cs typeface="Roboto Black" charset="0"/>
              </a:defRPr>
            </a:lvl1pPr>
            <a:lvl2pPr marL="457200" indent="0">
              <a:buNone/>
              <a:defRPr sz="3800" b="1" i="0">
                <a:latin typeface="Roboto Black" charset="0"/>
                <a:ea typeface="Roboto Black" charset="0"/>
                <a:cs typeface="Roboto Black" charset="0"/>
              </a:defRPr>
            </a:lvl2pPr>
            <a:lvl3pPr marL="914400" indent="0">
              <a:buNone/>
              <a:defRPr sz="3800" b="1" i="0">
                <a:latin typeface="Roboto Black" charset="0"/>
                <a:ea typeface="Roboto Black" charset="0"/>
                <a:cs typeface="Roboto Black" charset="0"/>
              </a:defRPr>
            </a:lvl3pPr>
            <a:lvl4pPr marL="1371600" indent="0">
              <a:buNone/>
              <a:defRPr sz="3800" b="1" i="0">
                <a:latin typeface="Roboto Black" charset="0"/>
                <a:ea typeface="Roboto Black" charset="0"/>
                <a:cs typeface="Roboto Black" charset="0"/>
              </a:defRPr>
            </a:lvl4pPr>
            <a:lvl5pPr marL="1828800" indent="0">
              <a:buNone/>
              <a:defRPr sz="3800" b="1" i="0">
                <a:latin typeface="Roboto Black" charset="0"/>
                <a:ea typeface="Roboto Black" charset="0"/>
                <a:cs typeface="Roboto Black" charset="0"/>
              </a:defRPr>
            </a:lvl5pPr>
          </a:lstStyle>
          <a:p>
            <a:pPr lvl="0"/>
            <a:r>
              <a:rPr lang="en-GB"/>
              <a:t>Insert </a:t>
            </a:r>
            <a:r>
              <a:rPr lang="en-GB" dirty="0"/>
              <a:t>title</a:t>
            </a:r>
            <a:endParaRPr lang="en-US" dirty="0"/>
          </a:p>
        </p:txBody>
      </p:sp>
      <p:sp>
        <p:nvSpPr>
          <p:cNvPr id="9" name="Text Placeholder 2"/>
          <p:cNvSpPr>
            <a:spLocks noGrp="1"/>
          </p:cNvSpPr>
          <p:nvPr>
            <p:ph type="body" sz="quarter" idx="20" hasCustomPrompt="1"/>
          </p:nvPr>
        </p:nvSpPr>
        <p:spPr>
          <a:xfrm>
            <a:off x="664027" y="2389854"/>
            <a:ext cx="6558185" cy="1077415"/>
          </a:xfrm>
          <a:prstGeom prst="rect">
            <a:avLst/>
          </a:prstGeom>
        </p:spPr>
        <p:txBody>
          <a:bodyPr/>
          <a:lstStyle>
            <a:lvl1pPr marL="0" indent="0">
              <a:buNone/>
              <a:defRPr sz="1800" b="0" i="0" baseline="0">
                <a:solidFill>
                  <a:schemeClr val="tx1"/>
                </a:solidFill>
                <a:latin typeface="Roboto Light" charset="0"/>
                <a:ea typeface="Roboto Light" charset="0"/>
                <a:cs typeface="Roboto Light" charset="0"/>
              </a:defRPr>
            </a:lvl1pPr>
            <a:lvl2pPr>
              <a:defRPr sz="2400" b="0" i="0">
                <a:latin typeface="Roboto Light" charset="0"/>
                <a:ea typeface="Roboto Light" charset="0"/>
                <a:cs typeface="Roboto Light" charset="0"/>
              </a:defRPr>
            </a:lvl2pPr>
            <a:lvl3pPr>
              <a:defRPr sz="2400" b="0" i="0">
                <a:latin typeface="Roboto Light" charset="0"/>
                <a:ea typeface="Roboto Light" charset="0"/>
                <a:cs typeface="Roboto Light" charset="0"/>
              </a:defRPr>
            </a:lvl3pPr>
            <a:lvl4pPr>
              <a:defRPr sz="2400" b="0" i="0">
                <a:latin typeface="Roboto Light" charset="0"/>
                <a:ea typeface="Roboto Light" charset="0"/>
                <a:cs typeface="Roboto Light" charset="0"/>
              </a:defRPr>
            </a:lvl4pPr>
            <a:lvl5pPr>
              <a:defRPr sz="2400" b="0" i="0">
                <a:latin typeface="Roboto Light" charset="0"/>
                <a:ea typeface="Roboto Light" charset="0"/>
                <a:cs typeface="Roboto Light" charset="0"/>
              </a:defRPr>
            </a:lvl5pPr>
          </a:lstStyle>
          <a:p>
            <a:pPr lvl="0"/>
            <a:r>
              <a:rPr lang="en-GB" dirty="0"/>
              <a:t>Text 1</a:t>
            </a:r>
            <a:endParaRPr lang="en-US" dirty="0"/>
          </a:p>
        </p:txBody>
      </p:sp>
      <p:sp>
        <p:nvSpPr>
          <p:cNvPr id="14" name="Text Placeholder 2"/>
          <p:cNvSpPr>
            <a:spLocks noGrp="1"/>
          </p:cNvSpPr>
          <p:nvPr>
            <p:ph type="body" sz="quarter" idx="21" hasCustomPrompt="1"/>
          </p:nvPr>
        </p:nvSpPr>
        <p:spPr>
          <a:xfrm>
            <a:off x="664025" y="3822055"/>
            <a:ext cx="6558185" cy="446706"/>
          </a:xfrm>
          <a:prstGeom prst="rect">
            <a:avLst/>
          </a:prstGeom>
        </p:spPr>
        <p:txBody>
          <a:bodyPr/>
          <a:lstStyle>
            <a:lvl1pPr marL="0" indent="0">
              <a:buNone/>
              <a:defRPr sz="1800" b="0" i="0" baseline="0">
                <a:solidFill>
                  <a:srgbClr val="00A6B6"/>
                </a:solidFill>
                <a:latin typeface="Roboto" charset="0"/>
                <a:ea typeface="Roboto" charset="0"/>
                <a:cs typeface="Roboto" charset="0"/>
              </a:defRPr>
            </a:lvl1pPr>
            <a:lvl2pPr>
              <a:defRPr sz="2400" b="0" i="0">
                <a:latin typeface="Roboto Light" charset="0"/>
                <a:ea typeface="Roboto Light" charset="0"/>
                <a:cs typeface="Roboto Light" charset="0"/>
              </a:defRPr>
            </a:lvl2pPr>
            <a:lvl3pPr>
              <a:defRPr sz="2400" b="0" i="0">
                <a:latin typeface="Roboto Light" charset="0"/>
                <a:ea typeface="Roboto Light" charset="0"/>
                <a:cs typeface="Roboto Light" charset="0"/>
              </a:defRPr>
            </a:lvl3pPr>
            <a:lvl4pPr>
              <a:defRPr sz="2400" b="0" i="0">
                <a:latin typeface="Roboto Light" charset="0"/>
                <a:ea typeface="Roboto Light" charset="0"/>
                <a:cs typeface="Roboto Light" charset="0"/>
              </a:defRPr>
            </a:lvl4pPr>
            <a:lvl5pPr>
              <a:defRPr sz="2400" b="0" i="0">
                <a:latin typeface="Roboto Light" charset="0"/>
                <a:ea typeface="Roboto Light" charset="0"/>
                <a:cs typeface="Roboto Light" charset="0"/>
              </a:defRPr>
            </a:lvl5pPr>
          </a:lstStyle>
          <a:p>
            <a:pPr lvl="0"/>
            <a:r>
              <a:rPr lang="en-GB" dirty="0"/>
              <a:t>Subtitle:</a:t>
            </a:r>
            <a:endParaRPr lang="en-US" dirty="0"/>
          </a:p>
        </p:txBody>
      </p:sp>
      <p:sp>
        <p:nvSpPr>
          <p:cNvPr id="15" name="Text Placeholder 2"/>
          <p:cNvSpPr>
            <a:spLocks noGrp="1"/>
          </p:cNvSpPr>
          <p:nvPr>
            <p:ph type="body" sz="quarter" idx="22" hasCustomPrompt="1"/>
          </p:nvPr>
        </p:nvSpPr>
        <p:spPr>
          <a:xfrm>
            <a:off x="664024" y="4268761"/>
            <a:ext cx="6558185" cy="1077415"/>
          </a:xfrm>
          <a:prstGeom prst="rect">
            <a:avLst/>
          </a:prstGeom>
        </p:spPr>
        <p:txBody>
          <a:bodyPr/>
          <a:lstStyle>
            <a:lvl1pPr marL="285750" indent="-285750">
              <a:buFont typeface="Arial" charset="0"/>
              <a:buChar char="•"/>
              <a:defRPr sz="1800" b="0" i="0" baseline="0">
                <a:solidFill>
                  <a:schemeClr val="tx1"/>
                </a:solidFill>
                <a:latin typeface="Roboto Light" charset="0"/>
                <a:ea typeface="Roboto Light" charset="0"/>
                <a:cs typeface="Roboto Light" charset="0"/>
              </a:defRPr>
            </a:lvl1pPr>
            <a:lvl2pPr>
              <a:defRPr sz="2400" b="0" i="0">
                <a:latin typeface="Roboto Light" charset="0"/>
                <a:ea typeface="Roboto Light" charset="0"/>
                <a:cs typeface="Roboto Light" charset="0"/>
              </a:defRPr>
            </a:lvl2pPr>
            <a:lvl3pPr>
              <a:defRPr sz="2400" b="0" i="0">
                <a:latin typeface="Roboto Light" charset="0"/>
                <a:ea typeface="Roboto Light" charset="0"/>
                <a:cs typeface="Roboto Light" charset="0"/>
              </a:defRPr>
            </a:lvl3pPr>
            <a:lvl4pPr>
              <a:defRPr sz="2400" b="0" i="0">
                <a:latin typeface="Roboto Light" charset="0"/>
                <a:ea typeface="Roboto Light" charset="0"/>
                <a:cs typeface="Roboto Light" charset="0"/>
              </a:defRPr>
            </a:lvl4pPr>
            <a:lvl5pPr>
              <a:defRPr sz="2400" b="0" i="0">
                <a:latin typeface="Roboto Light" charset="0"/>
                <a:ea typeface="Roboto Light" charset="0"/>
                <a:cs typeface="Roboto Light" charset="0"/>
              </a:defRPr>
            </a:lvl5pPr>
          </a:lstStyle>
          <a:p>
            <a:pPr lvl="0"/>
            <a:r>
              <a:rPr lang="en-GB" dirty="0"/>
              <a:t>Bullet 1</a:t>
            </a:r>
          </a:p>
          <a:p>
            <a:pPr lvl="0"/>
            <a:r>
              <a:rPr lang="en-GB" dirty="0"/>
              <a:t>Bullet 2</a:t>
            </a:r>
          </a:p>
          <a:p>
            <a:pPr lvl="0"/>
            <a:r>
              <a:rPr lang="en-GB" dirty="0"/>
              <a:t>Bullet 3</a:t>
            </a:r>
            <a:endParaRPr lang="en-US" dirty="0"/>
          </a:p>
        </p:txBody>
      </p:sp>
      <p:sp>
        <p:nvSpPr>
          <p:cNvPr id="16" name="Text Placeholder 2"/>
          <p:cNvSpPr>
            <a:spLocks noGrp="1"/>
          </p:cNvSpPr>
          <p:nvPr>
            <p:ph type="body" sz="quarter" idx="18" hasCustomPrompt="1"/>
          </p:nvPr>
        </p:nvSpPr>
        <p:spPr>
          <a:xfrm>
            <a:off x="664027" y="6100990"/>
            <a:ext cx="5302820" cy="299810"/>
          </a:xfrm>
          <a:prstGeom prst="rect">
            <a:avLst/>
          </a:prstGeom>
        </p:spPr>
        <p:txBody>
          <a:bodyPr/>
          <a:lstStyle>
            <a:lvl1pPr marL="0" indent="0">
              <a:buNone/>
              <a:defRPr sz="1200" b="0" i="0" baseline="0">
                <a:solidFill>
                  <a:srgbClr val="007298"/>
                </a:solidFill>
                <a:latin typeface="Roboto Light" charset="0"/>
                <a:ea typeface="Roboto Light" charset="0"/>
                <a:cs typeface="Roboto Light" charset="0"/>
              </a:defRPr>
            </a:lvl1pPr>
            <a:lvl2pPr>
              <a:defRPr sz="2400" b="0" i="0">
                <a:latin typeface="Roboto Light" charset="0"/>
                <a:ea typeface="Roboto Light" charset="0"/>
                <a:cs typeface="Roboto Light" charset="0"/>
              </a:defRPr>
            </a:lvl2pPr>
            <a:lvl3pPr>
              <a:defRPr sz="2400" b="0" i="0">
                <a:latin typeface="Roboto Light" charset="0"/>
                <a:ea typeface="Roboto Light" charset="0"/>
                <a:cs typeface="Roboto Light" charset="0"/>
              </a:defRPr>
            </a:lvl3pPr>
            <a:lvl4pPr>
              <a:defRPr sz="2400" b="0" i="0">
                <a:latin typeface="Roboto Light" charset="0"/>
                <a:ea typeface="Roboto Light" charset="0"/>
                <a:cs typeface="Roboto Light" charset="0"/>
              </a:defRPr>
            </a:lvl4pPr>
            <a:lvl5pPr>
              <a:defRPr sz="2400" b="0" i="0">
                <a:latin typeface="Roboto Light" charset="0"/>
                <a:ea typeface="Roboto Light" charset="0"/>
                <a:cs typeface="Roboto Light" charset="0"/>
              </a:defRPr>
            </a:lvl5pPr>
          </a:lstStyle>
          <a:p>
            <a:pPr lvl="0"/>
            <a:r>
              <a:rPr lang="en-GB" dirty="0"/>
              <a:t>1 | Presentation name</a:t>
            </a:r>
            <a:endParaRPr lang="en-US" dirty="0"/>
          </a:p>
        </p:txBody>
      </p:sp>
    </p:spTree>
    <p:extLst>
      <p:ext uri="{BB962C8B-B14F-4D97-AF65-F5344CB8AC3E}">
        <p14:creationId xmlns:p14="http://schemas.microsoft.com/office/powerpoint/2010/main" val="307639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4AEBE-2AAC-400B-A324-0B0FCECF6CE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F6355D3-4B90-4340-A902-32B09D9B233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30C2225-33EF-477F-BFC4-A6E018B7DD27}"/>
              </a:ext>
            </a:extLst>
          </p:cNvPr>
          <p:cNvSpPr>
            <a:spLocks noGrp="1"/>
          </p:cNvSpPr>
          <p:nvPr>
            <p:ph type="dt" sz="half" idx="10"/>
          </p:nvPr>
        </p:nvSpPr>
        <p:spPr/>
        <p:txBody>
          <a:bodyPr/>
          <a:lstStyle/>
          <a:p>
            <a:fld id="{EFE8A076-ED41-4847-913F-4B68E5C2875C}" type="datetimeFigureOut">
              <a:rPr lang="en-AU" smtClean="0"/>
              <a:t>22/10/2020</a:t>
            </a:fld>
            <a:endParaRPr lang="en-AU"/>
          </a:p>
        </p:txBody>
      </p:sp>
      <p:sp>
        <p:nvSpPr>
          <p:cNvPr id="5" name="Footer Placeholder 4">
            <a:extLst>
              <a:ext uri="{FF2B5EF4-FFF2-40B4-BE49-F238E27FC236}">
                <a16:creationId xmlns:a16="http://schemas.microsoft.com/office/drawing/2014/main" id="{A0FD98A7-5C99-4DA2-A435-52E0AF739A8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EEDB45D-0523-4A96-93D7-16791C6A59E4}"/>
              </a:ext>
            </a:extLst>
          </p:cNvPr>
          <p:cNvSpPr>
            <a:spLocks noGrp="1"/>
          </p:cNvSpPr>
          <p:nvPr>
            <p:ph type="sldNum" sz="quarter" idx="12"/>
          </p:nvPr>
        </p:nvSpPr>
        <p:spPr/>
        <p:txBody>
          <a:bodyPr/>
          <a:lstStyle/>
          <a:p>
            <a:fld id="{CF584BBE-8ABD-49A7-A055-F28C2A0E6D12}" type="slidenum">
              <a:rPr lang="en-AU" smtClean="0"/>
              <a:t>‹#›</a:t>
            </a:fld>
            <a:endParaRPr lang="en-AU"/>
          </a:p>
        </p:txBody>
      </p:sp>
    </p:spTree>
    <p:extLst>
      <p:ext uri="{BB962C8B-B14F-4D97-AF65-F5344CB8AC3E}">
        <p14:creationId xmlns:p14="http://schemas.microsoft.com/office/powerpoint/2010/main" val="360560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320AA-32E8-4A30-A5B4-FDFEF790F6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0EFF901-5AA6-4A4E-A85C-A611C6EBBA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0093BA-3B9F-426E-B93E-D6A354A8EBAC}"/>
              </a:ext>
            </a:extLst>
          </p:cNvPr>
          <p:cNvSpPr>
            <a:spLocks noGrp="1"/>
          </p:cNvSpPr>
          <p:nvPr>
            <p:ph type="dt" sz="half" idx="10"/>
          </p:nvPr>
        </p:nvSpPr>
        <p:spPr/>
        <p:txBody>
          <a:bodyPr/>
          <a:lstStyle/>
          <a:p>
            <a:fld id="{EFE8A076-ED41-4847-913F-4B68E5C2875C}" type="datetimeFigureOut">
              <a:rPr lang="en-AU" smtClean="0"/>
              <a:t>22/10/2020</a:t>
            </a:fld>
            <a:endParaRPr lang="en-AU"/>
          </a:p>
        </p:txBody>
      </p:sp>
      <p:sp>
        <p:nvSpPr>
          <p:cNvPr id="5" name="Footer Placeholder 4">
            <a:extLst>
              <a:ext uri="{FF2B5EF4-FFF2-40B4-BE49-F238E27FC236}">
                <a16:creationId xmlns:a16="http://schemas.microsoft.com/office/drawing/2014/main" id="{1BEF63B6-D449-4FF5-8B14-B50446121F6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10C1ED9-8093-4DC4-B737-E2DAFB1BB4C1}"/>
              </a:ext>
            </a:extLst>
          </p:cNvPr>
          <p:cNvSpPr>
            <a:spLocks noGrp="1"/>
          </p:cNvSpPr>
          <p:nvPr>
            <p:ph type="sldNum" sz="quarter" idx="12"/>
          </p:nvPr>
        </p:nvSpPr>
        <p:spPr/>
        <p:txBody>
          <a:bodyPr/>
          <a:lstStyle/>
          <a:p>
            <a:fld id="{CF584BBE-8ABD-49A7-A055-F28C2A0E6D12}" type="slidenum">
              <a:rPr lang="en-AU" smtClean="0"/>
              <a:t>‹#›</a:t>
            </a:fld>
            <a:endParaRPr lang="en-AU"/>
          </a:p>
        </p:txBody>
      </p:sp>
    </p:spTree>
    <p:extLst>
      <p:ext uri="{BB962C8B-B14F-4D97-AF65-F5344CB8AC3E}">
        <p14:creationId xmlns:p14="http://schemas.microsoft.com/office/powerpoint/2010/main" val="867511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942CE-75CE-483E-9870-D71ADFB1526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CC37025-E203-4D87-8A95-487A933F992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25D53B2-FD38-42A5-AD38-4CE71B5957D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DF3281D-FA32-46A6-979E-41C89EB7A5BB}"/>
              </a:ext>
            </a:extLst>
          </p:cNvPr>
          <p:cNvSpPr>
            <a:spLocks noGrp="1"/>
          </p:cNvSpPr>
          <p:nvPr>
            <p:ph type="dt" sz="half" idx="10"/>
          </p:nvPr>
        </p:nvSpPr>
        <p:spPr/>
        <p:txBody>
          <a:bodyPr/>
          <a:lstStyle/>
          <a:p>
            <a:fld id="{EFE8A076-ED41-4847-913F-4B68E5C2875C}" type="datetimeFigureOut">
              <a:rPr lang="en-AU" smtClean="0"/>
              <a:t>22/10/2020</a:t>
            </a:fld>
            <a:endParaRPr lang="en-AU"/>
          </a:p>
        </p:txBody>
      </p:sp>
      <p:sp>
        <p:nvSpPr>
          <p:cNvPr id="6" name="Footer Placeholder 5">
            <a:extLst>
              <a:ext uri="{FF2B5EF4-FFF2-40B4-BE49-F238E27FC236}">
                <a16:creationId xmlns:a16="http://schemas.microsoft.com/office/drawing/2014/main" id="{84A7A155-FAFB-44EB-9FFF-880AE74F0C3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39EA9E8-39F0-45F8-BA2F-88F0E74639B7}"/>
              </a:ext>
            </a:extLst>
          </p:cNvPr>
          <p:cNvSpPr>
            <a:spLocks noGrp="1"/>
          </p:cNvSpPr>
          <p:nvPr>
            <p:ph type="sldNum" sz="quarter" idx="12"/>
          </p:nvPr>
        </p:nvSpPr>
        <p:spPr/>
        <p:txBody>
          <a:bodyPr/>
          <a:lstStyle/>
          <a:p>
            <a:fld id="{CF584BBE-8ABD-49A7-A055-F28C2A0E6D12}" type="slidenum">
              <a:rPr lang="en-AU" smtClean="0"/>
              <a:t>‹#›</a:t>
            </a:fld>
            <a:endParaRPr lang="en-AU"/>
          </a:p>
        </p:txBody>
      </p:sp>
    </p:spTree>
    <p:extLst>
      <p:ext uri="{BB962C8B-B14F-4D97-AF65-F5344CB8AC3E}">
        <p14:creationId xmlns:p14="http://schemas.microsoft.com/office/powerpoint/2010/main" val="2404052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B71C-986E-436A-8E50-15DDD9CD1F7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175CD33-8A8D-4E70-A613-D134D180F6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8A3022-9B80-4709-966B-6801C3E7262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26970EA-3B7E-4A2B-86A8-078242EB15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0091A95-3E74-43B4-B67D-19EEF0CAC16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10AB105-7FD3-4517-B71C-EFE5B0E5ED0E}"/>
              </a:ext>
            </a:extLst>
          </p:cNvPr>
          <p:cNvSpPr>
            <a:spLocks noGrp="1"/>
          </p:cNvSpPr>
          <p:nvPr>
            <p:ph type="dt" sz="half" idx="10"/>
          </p:nvPr>
        </p:nvSpPr>
        <p:spPr/>
        <p:txBody>
          <a:bodyPr/>
          <a:lstStyle/>
          <a:p>
            <a:fld id="{EFE8A076-ED41-4847-913F-4B68E5C2875C}" type="datetimeFigureOut">
              <a:rPr lang="en-AU" smtClean="0"/>
              <a:t>22/10/2020</a:t>
            </a:fld>
            <a:endParaRPr lang="en-AU"/>
          </a:p>
        </p:txBody>
      </p:sp>
      <p:sp>
        <p:nvSpPr>
          <p:cNvPr id="8" name="Footer Placeholder 7">
            <a:extLst>
              <a:ext uri="{FF2B5EF4-FFF2-40B4-BE49-F238E27FC236}">
                <a16:creationId xmlns:a16="http://schemas.microsoft.com/office/drawing/2014/main" id="{15899D13-4DFC-4EFD-AB0B-1782E3F53C0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B221EFE-E243-4DC6-A522-970034F2DD50}"/>
              </a:ext>
            </a:extLst>
          </p:cNvPr>
          <p:cNvSpPr>
            <a:spLocks noGrp="1"/>
          </p:cNvSpPr>
          <p:nvPr>
            <p:ph type="sldNum" sz="quarter" idx="12"/>
          </p:nvPr>
        </p:nvSpPr>
        <p:spPr/>
        <p:txBody>
          <a:bodyPr/>
          <a:lstStyle/>
          <a:p>
            <a:fld id="{CF584BBE-8ABD-49A7-A055-F28C2A0E6D12}" type="slidenum">
              <a:rPr lang="en-AU" smtClean="0"/>
              <a:t>‹#›</a:t>
            </a:fld>
            <a:endParaRPr lang="en-AU"/>
          </a:p>
        </p:txBody>
      </p:sp>
    </p:spTree>
    <p:extLst>
      <p:ext uri="{BB962C8B-B14F-4D97-AF65-F5344CB8AC3E}">
        <p14:creationId xmlns:p14="http://schemas.microsoft.com/office/powerpoint/2010/main" val="1814619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E901-0908-4210-B11A-C9FFCBDC1D9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A8EDC1E-89FB-4F70-8E5F-3E68E911E992}"/>
              </a:ext>
            </a:extLst>
          </p:cNvPr>
          <p:cNvSpPr>
            <a:spLocks noGrp="1"/>
          </p:cNvSpPr>
          <p:nvPr>
            <p:ph type="dt" sz="half" idx="10"/>
          </p:nvPr>
        </p:nvSpPr>
        <p:spPr/>
        <p:txBody>
          <a:bodyPr/>
          <a:lstStyle/>
          <a:p>
            <a:fld id="{EFE8A076-ED41-4847-913F-4B68E5C2875C}" type="datetimeFigureOut">
              <a:rPr lang="en-AU" smtClean="0"/>
              <a:t>22/10/2020</a:t>
            </a:fld>
            <a:endParaRPr lang="en-AU"/>
          </a:p>
        </p:txBody>
      </p:sp>
      <p:sp>
        <p:nvSpPr>
          <p:cNvPr id="4" name="Footer Placeholder 3">
            <a:extLst>
              <a:ext uri="{FF2B5EF4-FFF2-40B4-BE49-F238E27FC236}">
                <a16:creationId xmlns:a16="http://schemas.microsoft.com/office/drawing/2014/main" id="{6BAC8E16-E5B8-4C28-BCA8-26A8F178BB1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1EDB46B-9079-4450-8A31-A385353AD3EA}"/>
              </a:ext>
            </a:extLst>
          </p:cNvPr>
          <p:cNvSpPr>
            <a:spLocks noGrp="1"/>
          </p:cNvSpPr>
          <p:nvPr>
            <p:ph type="sldNum" sz="quarter" idx="12"/>
          </p:nvPr>
        </p:nvSpPr>
        <p:spPr/>
        <p:txBody>
          <a:bodyPr/>
          <a:lstStyle/>
          <a:p>
            <a:fld id="{CF584BBE-8ABD-49A7-A055-F28C2A0E6D12}" type="slidenum">
              <a:rPr lang="en-AU" smtClean="0"/>
              <a:t>‹#›</a:t>
            </a:fld>
            <a:endParaRPr lang="en-AU"/>
          </a:p>
        </p:txBody>
      </p:sp>
    </p:spTree>
    <p:extLst>
      <p:ext uri="{BB962C8B-B14F-4D97-AF65-F5344CB8AC3E}">
        <p14:creationId xmlns:p14="http://schemas.microsoft.com/office/powerpoint/2010/main" val="39357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0B2151-51AF-4402-89CA-765C6483B76E}"/>
              </a:ext>
            </a:extLst>
          </p:cNvPr>
          <p:cNvSpPr>
            <a:spLocks noGrp="1"/>
          </p:cNvSpPr>
          <p:nvPr>
            <p:ph type="dt" sz="half" idx="10"/>
          </p:nvPr>
        </p:nvSpPr>
        <p:spPr/>
        <p:txBody>
          <a:bodyPr/>
          <a:lstStyle/>
          <a:p>
            <a:fld id="{EFE8A076-ED41-4847-913F-4B68E5C2875C}" type="datetimeFigureOut">
              <a:rPr lang="en-AU" smtClean="0"/>
              <a:t>22/10/2020</a:t>
            </a:fld>
            <a:endParaRPr lang="en-AU"/>
          </a:p>
        </p:txBody>
      </p:sp>
      <p:sp>
        <p:nvSpPr>
          <p:cNvPr id="3" name="Footer Placeholder 2">
            <a:extLst>
              <a:ext uri="{FF2B5EF4-FFF2-40B4-BE49-F238E27FC236}">
                <a16:creationId xmlns:a16="http://schemas.microsoft.com/office/drawing/2014/main" id="{94A33A76-9BA7-4EE6-ABC8-A5AB9D123DF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F23B126-9F5C-4299-901F-D6C99AA935E3}"/>
              </a:ext>
            </a:extLst>
          </p:cNvPr>
          <p:cNvSpPr>
            <a:spLocks noGrp="1"/>
          </p:cNvSpPr>
          <p:nvPr>
            <p:ph type="sldNum" sz="quarter" idx="12"/>
          </p:nvPr>
        </p:nvSpPr>
        <p:spPr/>
        <p:txBody>
          <a:bodyPr/>
          <a:lstStyle/>
          <a:p>
            <a:fld id="{CF584BBE-8ABD-49A7-A055-F28C2A0E6D12}" type="slidenum">
              <a:rPr lang="en-AU" smtClean="0"/>
              <a:t>‹#›</a:t>
            </a:fld>
            <a:endParaRPr lang="en-AU"/>
          </a:p>
        </p:txBody>
      </p:sp>
    </p:spTree>
    <p:extLst>
      <p:ext uri="{BB962C8B-B14F-4D97-AF65-F5344CB8AC3E}">
        <p14:creationId xmlns:p14="http://schemas.microsoft.com/office/powerpoint/2010/main" val="3949022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65FB2-62A9-4AF8-AFD4-538BF032BF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13C3736-9D4F-4D5D-9B62-066B033657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2A91CEE-D75B-4242-A886-8B7D2C5461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6DB343-8B8D-4CEA-B15B-B80935B1EAFC}"/>
              </a:ext>
            </a:extLst>
          </p:cNvPr>
          <p:cNvSpPr>
            <a:spLocks noGrp="1"/>
          </p:cNvSpPr>
          <p:nvPr>
            <p:ph type="dt" sz="half" idx="10"/>
          </p:nvPr>
        </p:nvSpPr>
        <p:spPr/>
        <p:txBody>
          <a:bodyPr/>
          <a:lstStyle/>
          <a:p>
            <a:fld id="{EFE8A076-ED41-4847-913F-4B68E5C2875C}" type="datetimeFigureOut">
              <a:rPr lang="en-AU" smtClean="0"/>
              <a:t>22/10/2020</a:t>
            </a:fld>
            <a:endParaRPr lang="en-AU"/>
          </a:p>
        </p:txBody>
      </p:sp>
      <p:sp>
        <p:nvSpPr>
          <p:cNvPr id="6" name="Footer Placeholder 5">
            <a:extLst>
              <a:ext uri="{FF2B5EF4-FFF2-40B4-BE49-F238E27FC236}">
                <a16:creationId xmlns:a16="http://schemas.microsoft.com/office/drawing/2014/main" id="{EC107223-B089-4738-AE65-28364CD992F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7787EE6-5861-49A1-AD96-7162734C40ED}"/>
              </a:ext>
            </a:extLst>
          </p:cNvPr>
          <p:cNvSpPr>
            <a:spLocks noGrp="1"/>
          </p:cNvSpPr>
          <p:nvPr>
            <p:ph type="sldNum" sz="quarter" idx="12"/>
          </p:nvPr>
        </p:nvSpPr>
        <p:spPr/>
        <p:txBody>
          <a:bodyPr/>
          <a:lstStyle/>
          <a:p>
            <a:fld id="{CF584BBE-8ABD-49A7-A055-F28C2A0E6D12}" type="slidenum">
              <a:rPr lang="en-AU" smtClean="0"/>
              <a:t>‹#›</a:t>
            </a:fld>
            <a:endParaRPr lang="en-AU"/>
          </a:p>
        </p:txBody>
      </p:sp>
    </p:spTree>
    <p:extLst>
      <p:ext uri="{BB962C8B-B14F-4D97-AF65-F5344CB8AC3E}">
        <p14:creationId xmlns:p14="http://schemas.microsoft.com/office/powerpoint/2010/main" val="2321526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E8B0-9C16-4DF4-A7E3-B6C95E44B7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AA669D2-590C-4C35-8883-4B6EF731D6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3A28311-A54B-4EFF-9453-C37D6BBB54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F70C1F-BABA-46A9-9F74-4274A619A62E}"/>
              </a:ext>
            </a:extLst>
          </p:cNvPr>
          <p:cNvSpPr>
            <a:spLocks noGrp="1"/>
          </p:cNvSpPr>
          <p:nvPr>
            <p:ph type="dt" sz="half" idx="10"/>
          </p:nvPr>
        </p:nvSpPr>
        <p:spPr/>
        <p:txBody>
          <a:bodyPr/>
          <a:lstStyle/>
          <a:p>
            <a:fld id="{EFE8A076-ED41-4847-913F-4B68E5C2875C}" type="datetimeFigureOut">
              <a:rPr lang="en-AU" smtClean="0"/>
              <a:t>22/10/2020</a:t>
            </a:fld>
            <a:endParaRPr lang="en-AU"/>
          </a:p>
        </p:txBody>
      </p:sp>
      <p:sp>
        <p:nvSpPr>
          <p:cNvPr id="6" name="Footer Placeholder 5">
            <a:extLst>
              <a:ext uri="{FF2B5EF4-FFF2-40B4-BE49-F238E27FC236}">
                <a16:creationId xmlns:a16="http://schemas.microsoft.com/office/drawing/2014/main" id="{B1CD5E9B-3C6A-45EB-A18A-75BCDA6B95F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79529FF-F374-467C-A280-5DA6CC32DD24}"/>
              </a:ext>
            </a:extLst>
          </p:cNvPr>
          <p:cNvSpPr>
            <a:spLocks noGrp="1"/>
          </p:cNvSpPr>
          <p:nvPr>
            <p:ph type="sldNum" sz="quarter" idx="12"/>
          </p:nvPr>
        </p:nvSpPr>
        <p:spPr/>
        <p:txBody>
          <a:bodyPr/>
          <a:lstStyle/>
          <a:p>
            <a:fld id="{CF584BBE-8ABD-49A7-A055-F28C2A0E6D12}" type="slidenum">
              <a:rPr lang="en-AU" smtClean="0"/>
              <a:t>‹#›</a:t>
            </a:fld>
            <a:endParaRPr lang="en-AU"/>
          </a:p>
        </p:txBody>
      </p:sp>
    </p:spTree>
    <p:extLst>
      <p:ext uri="{BB962C8B-B14F-4D97-AF65-F5344CB8AC3E}">
        <p14:creationId xmlns:p14="http://schemas.microsoft.com/office/powerpoint/2010/main" val="4276960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3E35CD-199E-42D6-BAA8-BB471AA31A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820A6F0-AED8-41E1-9D00-D91B2F7617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5C9795B-5AC2-4811-947B-A318A64C6C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E8A076-ED41-4847-913F-4B68E5C2875C}" type="datetimeFigureOut">
              <a:rPr lang="en-AU" smtClean="0"/>
              <a:t>22/10/2020</a:t>
            </a:fld>
            <a:endParaRPr lang="en-AU"/>
          </a:p>
        </p:txBody>
      </p:sp>
      <p:sp>
        <p:nvSpPr>
          <p:cNvPr id="5" name="Footer Placeholder 4">
            <a:extLst>
              <a:ext uri="{FF2B5EF4-FFF2-40B4-BE49-F238E27FC236}">
                <a16:creationId xmlns:a16="http://schemas.microsoft.com/office/drawing/2014/main" id="{62F9C4DC-AF77-422E-BBFE-55233692D8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633E79D7-727A-4B04-ABA9-B337C3D919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84BBE-8ABD-49A7-A055-F28C2A0E6D12}" type="slidenum">
              <a:rPr lang="en-AU" smtClean="0"/>
              <a:t>‹#›</a:t>
            </a:fld>
            <a:endParaRPr lang="en-AU"/>
          </a:p>
        </p:txBody>
      </p:sp>
    </p:spTree>
    <p:extLst>
      <p:ext uri="{BB962C8B-B14F-4D97-AF65-F5344CB8AC3E}">
        <p14:creationId xmlns:p14="http://schemas.microsoft.com/office/powerpoint/2010/main" val="4221822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s://unsplash.com/s/photos/students-writing?utm_source=unsplash&amp;utm_medium=referral&amp;utm_content=creditCopyText" TargetMode="External"/><Relationship Id="rId4" Type="http://schemas.openxmlformats.org/officeDocument/2006/relationships/hyperlink" Target="https://unsplash.com/@craftedbygc?utm_source=unsplash&amp;utm_medium=referral&amp;utm_content=creditCopyTex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cid:image002.png@01D314F2.C97B2B9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cid:image002.png@01D314F2.C97B2B9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cid:image002.png@01D314F2.C97B2B90" TargetMode="Externa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cid:image002.png@01D314F2.C97B2B90" TargetMode="External"/><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cid:image002.png@01D314F2.C97B2B9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cid:image002.png@01D314F2.C97B2B9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cid:image002.png@01D314F2.C97B2B90"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hyperlink" Target="https://www.youtube.com/watch?v=Vu53kphkJLA&amp;feature=youtu.b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youtube.com/watch?v=Z3yvl3im7oM&amp;feature=youtu.be" TargetMode="External"/><Relationship Id="rId5" Type="http://schemas.openxmlformats.org/officeDocument/2006/relationships/hyperlink" Target="https://www.youtube.com/watch?v=4aCRYFzhlBY&amp;feature=youtu.be" TargetMode="External"/><Relationship Id="rId4" Type="http://schemas.openxmlformats.org/officeDocument/2006/relationships/image" Target="cid:image002.png@01D314F2.C97B2B9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cid:image002.png@01D314F2.C97B2B9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cid:image002.png@01D314F2.C97B2B9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cid:image002.png@01D314F2.C97B2B9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cid:image002.png@01D314F2.C97B2B9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AE1590-70F3-4522-AEFE-D464944A7DEB}"/>
              </a:ext>
            </a:extLst>
          </p:cNvPr>
          <p:cNvSpPr>
            <a:spLocks noGrp="1"/>
          </p:cNvSpPr>
          <p:nvPr>
            <p:ph type="body" sz="quarter" idx="17"/>
          </p:nvPr>
        </p:nvSpPr>
        <p:spPr>
          <a:xfrm>
            <a:off x="664027" y="1556425"/>
            <a:ext cx="10359941" cy="1381327"/>
          </a:xfrm>
        </p:spPr>
        <p:txBody>
          <a:bodyPr>
            <a:noAutofit/>
          </a:bodyPr>
          <a:lstStyle/>
          <a:p>
            <a:r>
              <a:rPr lang="en-AU" sz="2700" dirty="0">
                <a:solidFill>
                  <a:srgbClr val="0000FF"/>
                </a:solidFill>
              </a:rPr>
              <a:t>SCU College presents:</a:t>
            </a:r>
          </a:p>
          <a:p>
            <a:r>
              <a:rPr lang="en-AU" sz="2700" dirty="0">
                <a:solidFill>
                  <a:srgbClr val="0000FF"/>
                </a:solidFill>
              </a:rPr>
              <a:t>Strategies to empower students in their understanding of academic integrity</a:t>
            </a:r>
            <a:br>
              <a:rPr lang="en-AU" sz="3500" dirty="0">
                <a:solidFill>
                  <a:srgbClr val="0000FF"/>
                </a:solidFill>
              </a:rPr>
            </a:br>
            <a:endParaRPr lang="en-AU" dirty="0">
              <a:solidFill>
                <a:srgbClr val="0000FF"/>
              </a:solidFill>
            </a:endParaRPr>
          </a:p>
        </p:txBody>
      </p:sp>
      <p:sp>
        <p:nvSpPr>
          <p:cNvPr id="3" name="Text Placeholder 2">
            <a:extLst>
              <a:ext uri="{FF2B5EF4-FFF2-40B4-BE49-F238E27FC236}">
                <a16:creationId xmlns:a16="http://schemas.microsoft.com/office/drawing/2014/main" id="{C501833C-679B-458B-BC09-929BBBB873A2}"/>
              </a:ext>
            </a:extLst>
          </p:cNvPr>
          <p:cNvSpPr>
            <a:spLocks noGrp="1"/>
          </p:cNvSpPr>
          <p:nvPr>
            <p:ph type="body" sz="quarter" idx="20"/>
          </p:nvPr>
        </p:nvSpPr>
        <p:spPr>
          <a:xfrm>
            <a:off x="411108" y="5023575"/>
            <a:ext cx="6184246" cy="1077415"/>
          </a:xfrm>
        </p:spPr>
        <p:txBody>
          <a:bodyPr>
            <a:normAutofit/>
          </a:bodyPr>
          <a:lstStyle/>
          <a:p>
            <a:r>
              <a:rPr lang="en-AU" sz="1600" dirty="0"/>
              <a:t>Dr Suzi Syme, College Director of Teaching and Learning</a:t>
            </a:r>
            <a:br>
              <a:rPr lang="en-AU" sz="1600" dirty="0"/>
            </a:br>
            <a:r>
              <a:rPr lang="en-AU" sz="1600" dirty="0"/>
              <a:t>Dr Liz Goode, PSP UA, Communicating at University</a:t>
            </a:r>
            <a:br>
              <a:rPr lang="en-AU" sz="1600" dirty="0"/>
            </a:br>
            <a:r>
              <a:rPr lang="en-AU" sz="1600" dirty="0"/>
              <a:t>Dr Michael Brickhill, Diploma Program, Quantitative Concepts for Business</a:t>
            </a:r>
          </a:p>
        </p:txBody>
      </p:sp>
      <p:sp>
        <p:nvSpPr>
          <p:cNvPr id="6" name="Text Placeholder 5">
            <a:extLst>
              <a:ext uri="{FF2B5EF4-FFF2-40B4-BE49-F238E27FC236}">
                <a16:creationId xmlns:a16="http://schemas.microsoft.com/office/drawing/2014/main" id="{94ECD6EE-7510-468D-821C-8318C11E3A16}"/>
              </a:ext>
            </a:extLst>
          </p:cNvPr>
          <p:cNvSpPr>
            <a:spLocks noGrp="1"/>
          </p:cNvSpPr>
          <p:nvPr>
            <p:ph type="body" sz="quarter" idx="18"/>
          </p:nvPr>
        </p:nvSpPr>
        <p:spPr/>
        <p:txBody>
          <a:bodyPr/>
          <a:lstStyle/>
          <a:p>
            <a:r>
              <a:rPr lang="en-AU" dirty="0"/>
              <a:t>Talking Teaching Webinar 14 October 2020</a:t>
            </a:r>
          </a:p>
        </p:txBody>
      </p:sp>
      <p:pic>
        <p:nvPicPr>
          <p:cNvPr id="11" name="Picture 10">
            <a:extLst>
              <a:ext uri="{FF2B5EF4-FFF2-40B4-BE49-F238E27FC236}">
                <a16:creationId xmlns:a16="http://schemas.microsoft.com/office/drawing/2014/main" id="{ACA6460B-C03F-4338-8209-24B086834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0595" y="2788020"/>
            <a:ext cx="4800297" cy="2959503"/>
          </a:xfrm>
          <a:prstGeom prst="rect">
            <a:avLst/>
          </a:prstGeom>
        </p:spPr>
      </p:pic>
      <p:sp>
        <p:nvSpPr>
          <p:cNvPr id="12" name="Rectangle 11">
            <a:extLst>
              <a:ext uri="{FF2B5EF4-FFF2-40B4-BE49-F238E27FC236}">
                <a16:creationId xmlns:a16="http://schemas.microsoft.com/office/drawing/2014/main" id="{E9FA98AA-CA75-482B-AECA-0B4FB5618B6D}"/>
              </a:ext>
            </a:extLst>
          </p:cNvPr>
          <p:cNvSpPr/>
          <p:nvPr/>
        </p:nvSpPr>
        <p:spPr>
          <a:xfrm>
            <a:off x="7668440" y="5747524"/>
            <a:ext cx="2708306" cy="276999"/>
          </a:xfrm>
          <a:prstGeom prst="rect">
            <a:avLst/>
          </a:prstGeom>
        </p:spPr>
        <p:txBody>
          <a:bodyPr wrap="none">
            <a:spAutoFit/>
          </a:bodyPr>
          <a:lstStyle/>
          <a:p>
            <a:r>
              <a:rPr lang="en-US" sz="1200" dirty="0"/>
              <a:t>Photo by </a:t>
            </a:r>
            <a:r>
              <a:rPr lang="en-US" sz="1200" dirty="0">
                <a:hlinkClick r:id="rId4"/>
              </a:rPr>
              <a:t>Green Chameleon</a:t>
            </a:r>
            <a:r>
              <a:rPr lang="en-US" sz="1200" dirty="0"/>
              <a:t> on </a:t>
            </a:r>
            <a:r>
              <a:rPr lang="en-US" sz="1200" dirty="0" err="1">
                <a:hlinkClick r:id="rId5"/>
              </a:rPr>
              <a:t>Unsplash</a:t>
            </a:r>
            <a:endParaRPr lang="en-AU" sz="1200" dirty="0"/>
          </a:p>
        </p:txBody>
      </p:sp>
      <p:sp>
        <p:nvSpPr>
          <p:cNvPr id="13" name="Rectangle 12">
            <a:extLst>
              <a:ext uri="{FF2B5EF4-FFF2-40B4-BE49-F238E27FC236}">
                <a16:creationId xmlns:a16="http://schemas.microsoft.com/office/drawing/2014/main" id="{8D002C17-60BA-46EE-85B6-B876EDF2BE7D}"/>
              </a:ext>
            </a:extLst>
          </p:cNvPr>
          <p:cNvSpPr/>
          <p:nvPr/>
        </p:nvSpPr>
        <p:spPr>
          <a:xfrm>
            <a:off x="499354" y="3134089"/>
            <a:ext cx="6096000" cy="1200329"/>
          </a:xfrm>
          <a:prstGeom prst="rect">
            <a:avLst/>
          </a:prstGeom>
        </p:spPr>
        <p:txBody>
          <a:bodyPr>
            <a:spAutoFit/>
          </a:bodyPr>
          <a:lstStyle/>
          <a:p>
            <a:pPr algn="ctr"/>
            <a:r>
              <a:rPr lang="en-US" dirty="0">
                <a:latin typeface="Roboto Light" panose="02000000000000000000" pitchFamily="2" charset="0"/>
                <a:ea typeface="Roboto Light" panose="02000000000000000000" pitchFamily="2" charset="0"/>
              </a:rPr>
              <a:t>“Academic integrity means acting with the values of honesty, trust, fairness, respect and responsibility in learning, teaching and research”</a:t>
            </a:r>
            <a:br>
              <a:rPr lang="en-US" dirty="0">
                <a:latin typeface="Roboto Light" panose="02000000000000000000" pitchFamily="2" charset="0"/>
                <a:ea typeface="Roboto Light" panose="02000000000000000000" pitchFamily="2" charset="0"/>
              </a:rPr>
            </a:br>
            <a:r>
              <a:rPr lang="en-US" dirty="0">
                <a:latin typeface="Roboto Light" panose="02000000000000000000" pitchFamily="2" charset="0"/>
                <a:ea typeface="Roboto Light" panose="02000000000000000000" pitchFamily="2" charset="0"/>
              </a:rPr>
              <a:t> (Universities Australia, 2017, p. 4).</a:t>
            </a:r>
            <a:endParaRPr lang="en-US" dirty="0">
              <a:solidFill>
                <a:srgbClr val="0000FF"/>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762506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d:image002.png@01D314F2.C97B2B90">
            <a:extLst>
              <a:ext uri="{FF2B5EF4-FFF2-40B4-BE49-F238E27FC236}">
                <a16:creationId xmlns:a16="http://schemas.microsoft.com/office/drawing/2014/main" id="{BEDACC2F-548A-4923-8A34-9AA23B05B907}"/>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234569" y="163789"/>
            <a:ext cx="1759525" cy="616387"/>
          </a:xfrm>
          <a:prstGeom prst="rect">
            <a:avLst/>
          </a:prstGeom>
          <a:noFill/>
          <a:ln>
            <a:noFill/>
          </a:ln>
        </p:spPr>
      </p:pic>
      <p:sp>
        <p:nvSpPr>
          <p:cNvPr id="3" name="Rectangle 2">
            <a:extLst>
              <a:ext uri="{FF2B5EF4-FFF2-40B4-BE49-F238E27FC236}">
                <a16:creationId xmlns:a16="http://schemas.microsoft.com/office/drawing/2014/main" id="{1449FAE1-DFB4-4618-913F-96ED5A026301}"/>
              </a:ext>
            </a:extLst>
          </p:cNvPr>
          <p:cNvSpPr/>
          <p:nvPr/>
        </p:nvSpPr>
        <p:spPr>
          <a:xfrm>
            <a:off x="1025913" y="602166"/>
            <a:ext cx="9500838" cy="523220"/>
          </a:xfrm>
          <a:prstGeom prst="rect">
            <a:avLst/>
          </a:prstGeom>
        </p:spPr>
        <p:txBody>
          <a:bodyPr wrap="square">
            <a:spAutoFit/>
          </a:bodyPr>
          <a:lstStyle/>
          <a:p>
            <a:r>
              <a:rPr lang="en-AU" sz="2800" b="1" dirty="0">
                <a:solidFill>
                  <a:srgbClr val="0000FF"/>
                </a:solidFill>
                <a:latin typeface="Roboto Black" panose="02000000000000000000" pitchFamily="2" charset="0"/>
                <a:ea typeface="Roboto Black" panose="02000000000000000000" pitchFamily="2" charset="0"/>
              </a:rPr>
              <a:t>Strategy 3: Practising integrity – Assessment quiz</a:t>
            </a:r>
            <a:endParaRPr lang="en-AU" sz="2800" dirty="0"/>
          </a:p>
        </p:txBody>
      </p:sp>
      <p:pic>
        <p:nvPicPr>
          <p:cNvPr id="7" name="Picture 6" descr="Text, letter&#10;&#10;Description automatically generated">
            <a:extLst>
              <a:ext uri="{FF2B5EF4-FFF2-40B4-BE49-F238E27FC236}">
                <a16:creationId xmlns:a16="http://schemas.microsoft.com/office/drawing/2014/main" id="{49B82B68-D261-8B4A-9372-6EAEF58B51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589" y="1412112"/>
            <a:ext cx="6242409" cy="2292134"/>
          </a:xfrm>
          <a:prstGeom prst="rect">
            <a:avLst/>
          </a:prstGeom>
        </p:spPr>
      </p:pic>
      <p:pic>
        <p:nvPicPr>
          <p:cNvPr id="11" name="Picture 10" descr="Graphical user interface, text, application, email&#10;&#10;Description automatically generated">
            <a:extLst>
              <a:ext uri="{FF2B5EF4-FFF2-40B4-BE49-F238E27FC236}">
                <a16:creationId xmlns:a16="http://schemas.microsoft.com/office/drawing/2014/main" id="{3A81A322-CDB9-5A48-8C92-6572D5CE76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304" y="4016863"/>
            <a:ext cx="12014981" cy="2534410"/>
          </a:xfrm>
          <a:prstGeom prst="rect">
            <a:avLst/>
          </a:prstGeom>
        </p:spPr>
      </p:pic>
      <p:sp>
        <p:nvSpPr>
          <p:cNvPr id="12" name="Rectangle 11">
            <a:extLst>
              <a:ext uri="{FF2B5EF4-FFF2-40B4-BE49-F238E27FC236}">
                <a16:creationId xmlns:a16="http://schemas.microsoft.com/office/drawing/2014/main" id="{CEAE4CC0-80F5-E14C-A252-F6EC661C413B}"/>
              </a:ext>
            </a:extLst>
          </p:cNvPr>
          <p:cNvSpPr/>
          <p:nvPr/>
        </p:nvSpPr>
        <p:spPr>
          <a:xfrm>
            <a:off x="6800657" y="1889675"/>
            <a:ext cx="4530131" cy="1703030"/>
          </a:xfrm>
          <a:prstGeom prst="rect">
            <a:avLst/>
          </a:prstGeom>
        </p:spPr>
        <p:txBody>
          <a:bodyPr wrap="square">
            <a:spAutoFit/>
          </a:bodyPr>
          <a:lstStyle/>
          <a:p>
            <a:pPr marL="285750" indent="-285750" fontAlgn="base">
              <a:lnSpc>
                <a:spcPct val="150000"/>
              </a:lnSpc>
              <a:spcAft>
                <a:spcPts val="0"/>
              </a:spcAft>
              <a:buFont typeface="Arial" panose="020B0604020202020204" pitchFamily="34" charset="0"/>
              <a:buChar char="•"/>
            </a:pPr>
            <a:r>
              <a:rPr lang="en-AU" dirty="0">
                <a:latin typeface="Roboto Light" panose="02000000000000000000" pitchFamily="2" charset="0"/>
              </a:rPr>
              <a:t>10 randomly-selected multiple-choice questions, one hour, open week 3</a:t>
            </a:r>
          </a:p>
          <a:p>
            <a:pPr marL="285750" indent="-285750" fontAlgn="base">
              <a:lnSpc>
                <a:spcPct val="150000"/>
              </a:lnSpc>
              <a:spcAft>
                <a:spcPts val="0"/>
              </a:spcAft>
              <a:buFont typeface="Arial" panose="020B0604020202020204" pitchFamily="34" charset="0"/>
              <a:buChar char="•"/>
            </a:pPr>
            <a:r>
              <a:rPr lang="en-AU" dirty="0">
                <a:latin typeface="Roboto Light" panose="02000000000000000000" pitchFamily="2" charset="0"/>
              </a:rPr>
              <a:t>Feedback after the due date</a:t>
            </a:r>
          </a:p>
          <a:p>
            <a:pPr marL="285750" indent="-285750" fontAlgn="base">
              <a:lnSpc>
                <a:spcPct val="150000"/>
              </a:lnSpc>
              <a:spcAft>
                <a:spcPts val="0"/>
              </a:spcAft>
              <a:buFont typeface="Arial" panose="020B0604020202020204" pitchFamily="34" charset="0"/>
              <a:buChar char="•"/>
            </a:pPr>
            <a:r>
              <a:rPr lang="en-AU" dirty="0">
                <a:latin typeface="Roboto Light" panose="02000000000000000000" pitchFamily="2" charset="0"/>
              </a:rPr>
              <a:t>Supplemented with in-class activities</a:t>
            </a:r>
          </a:p>
        </p:txBody>
      </p:sp>
      <p:sp>
        <p:nvSpPr>
          <p:cNvPr id="13" name="Rectangle: Rounded Corners 7">
            <a:extLst>
              <a:ext uri="{FF2B5EF4-FFF2-40B4-BE49-F238E27FC236}">
                <a16:creationId xmlns:a16="http://schemas.microsoft.com/office/drawing/2014/main" id="{69076DD1-4FE0-6D4A-AE2E-652E8083CF9A}"/>
              </a:ext>
            </a:extLst>
          </p:cNvPr>
          <p:cNvSpPr/>
          <p:nvPr/>
        </p:nvSpPr>
        <p:spPr>
          <a:xfrm>
            <a:off x="6656506" y="1681900"/>
            <a:ext cx="4818434" cy="21612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07113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d:image002.png@01D314F2.C97B2B90">
            <a:extLst>
              <a:ext uri="{FF2B5EF4-FFF2-40B4-BE49-F238E27FC236}">
                <a16:creationId xmlns:a16="http://schemas.microsoft.com/office/drawing/2014/main" id="{BEDACC2F-548A-4923-8A34-9AA23B05B907}"/>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234569" y="163789"/>
            <a:ext cx="1759525" cy="616387"/>
          </a:xfrm>
          <a:prstGeom prst="rect">
            <a:avLst/>
          </a:prstGeom>
          <a:noFill/>
          <a:ln>
            <a:noFill/>
          </a:ln>
        </p:spPr>
      </p:pic>
      <p:sp>
        <p:nvSpPr>
          <p:cNvPr id="3" name="Rectangle 2">
            <a:extLst>
              <a:ext uri="{FF2B5EF4-FFF2-40B4-BE49-F238E27FC236}">
                <a16:creationId xmlns:a16="http://schemas.microsoft.com/office/drawing/2014/main" id="{1449FAE1-DFB4-4618-913F-96ED5A026301}"/>
              </a:ext>
            </a:extLst>
          </p:cNvPr>
          <p:cNvSpPr/>
          <p:nvPr/>
        </p:nvSpPr>
        <p:spPr>
          <a:xfrm>
            <a:off x="376984" y="210372"/>
            <a:ext cx="6107744" cy="954107"/>
          </a:xfrm>
          <a:prstGeom prst="rect">
            <a:avLst/>
          </a:prstGeom>
        </p:spPr>
        <p:txBody>
          <a:bodyPr wrap="square">
            <a:spAutoFit/>
          </a:bodyPr>
          <a:lstStyle/>
          <a:p>
            <a:r>
              <a:rPr lang="en-AU" sz="2800" b="1" dirty="0">
                <a:solidFill>
                  <a:srgbClr val="0000FF"/>
                </a:solidFill>
                <a:latin typeface="Roboto Black" panose="02000000000000000000" pitchFamily="2" charset="0"/>
                <a:ea typeface="Roboto Black" panose="02000000000000000000" pitchFamily="2" charset="0"/>
              </a:rPr>
              <a:t>Strategy 4: Inquiry based modelling: Collusion example</a:t>
            </a:r>
            <a:endParaRPr lang="en-AU" sz="2800" dirty="0"/>
          </a:p>
        </p:txBody>
      </p:sp>
      <p:sp>
        <p:nvSpPr>
          <p:cNvPr id="4" name="Rectangle 3">
            <a:extLst>
              <a:ext uri="{FF2B5EF4-FFF2-40B4-BE49-F238E27FC236}">
                <a16:creationId xmlns:a16="http://schemas.microsoft.com/office/drawing/2014/main" id="{C5540BF9-927A-48B8-BCCD-EBBDCACF7938}"/>
              </a:ext>
            </a:extLst>
          </p:cNvPr>
          <p:cNvSpPr/>
          <p:nvPr/>
        </p:nvSpPr>
        <p:spPr>
          <a:xfrm>
            <a:off x="376984" y="1321412"/>
            <a:ext cx="4204577" cy="4801314"/>
          </a:xfrm>
          <a:prstGeom prst="rect">
            <a:avLst/>
          </a:prstGeom>
        </p:spPr>
        <p:txBody>
          <a:bodyPr wrap="square">
            <a:spAutoFit/>
          </a:bodyPr>
          <a:lstStyle/>
          <a:p>
            <a:pPr fontAlgn="base">
              <a:spcAft>
                <a:spcPts val="0"/>
              </a:spcAft>
            </a:pPr>
            <a:r>
              <a:rPr lang="en-AU" b="1" dirty="0">
                <a:latin typeface="Roboto Light" panose="02000000000000000000" pitchFamily="2" charset="0"/>
                <a:ea typeface="Roboto Light" panose="02000000000000000000" pitchFamily="2" charset="0"/>
              </a:rPr>
              <a:t>The difference between </a:t>
            </a:r>
          </a:p>
          <a:p>
            <a:pPr fontAlgn="base">
              <a:spcAft>
                <a:spcPts val="0"/>
              </a:spcAft>
            </a:pPr>
            <a:r>
              <a:rPr lang="en-AU" b="1" dirty="0">
                <a:latin typeface="Roboto Light" panose="02000000000000000000" pitchFamily="2" charset="0"/>
                <a:ea typeface="Roboto Light" panose="02000000000000000000" pitchFamily="2" charset="0"/>
              </a:rPr>
              <a:t>Collusion &amp; Collaboration</a:t>
            </a:r>
          </a:p>
          <a:p>
            <a:pPr fontAlgn="base">
              <a:spcAft>
                <a:spcPts val="0"/>
              </a:spcAft>
            </a:pPr>
            <a:endParaRPr lang="en-AU" dirty="0">
              <a:latin typeface="Roboto Light" panose="02000000000000000000" pitchFamily="2" charset="0"/>
              <a:ea typeface="Roboto Light" panose="02000000000000000000" pitchFamily="2" charset="0"/>
            </a:endParaRPr>
          </a:p>
          <a:p>
            <a:pPr marL="457200" indent="-457200" fontAlgn="base">
              <a:spcAft>
                <a:spcPts val="0"/>
              </a:spcAft>
              <a:buFont typeface="+mj-lt"/>
              <a:buAutoNum type="arabicPeriod"/>
            </a:pPr>
            <a:r>
              <a:rPr lang="en-AU" u="sng" dirty="0">
                <a:latin typeface="Roboto Light" panose="02000000000000000000" pitchFamily="2" charset="0"/>
                <a:ea typeface="Roboto Light" panose="02000000000000000000" pitchFamily="2" charset="0"/>
              </a:rPr>
              <a:t>Exemplar Question</a:t>
            </a:r>
            <a:r>
              <a:rPr lang="en-AU" dirty="0">
                <a:latin typeface="Roboto Light" panose="02000000000000000000" pitchFamily="2" charset="0"/>
                <a:ea typeface="Roboto Light" panose="02000000000000000000" pitchFamily="2" charset="0"/>
              </a:rPr>
              <a:t> provided to work on at home as part of preparations for mid-session assessment task</a:t>
            </a:r>
          </a:p>
          <a:p>
            <a:pPr marL="457200" indent="-457200" fontAlgn="base">
              <a:spcAft>
                <a:spcPts val="0"/>
              </a:spcAft>
              <a:buFont typeface="+mj-lt"/>
              <a:buAutoNum type="arabicPeriod"/>
            </a:pPr>
            <a:endParaRPr lang="en-AU" dirty="0">
              <a:latin typeface="Roboto Light" panose="02000000000000000000" pitchFamily="2" charset="0"/>
              <a:ea typeface="Roboto Light" panose="02000000000000000000" pitchFamily="2" charset="0"/>
            </a:endParaRPr>
          </a:p>
          <a:p>
            <a:pPr marL="457200" indent="-457200" fontAlgn="base">
              <a:spcAft>
                <a:spcPts val="0"/>
              </a:spcAft>
              <a:buFont typeface="+mj-lt"/>
              <a:buAutoNum type="arabicPeriod"/>
            </a:pPr>
            <a:r>
              <a:rPr lang="en-AU" dirty="0">
                <a:latin typeface="Roboto Light" panose="02000000000000000000" pitchFamily="2" charset="0"/>
                <a:ea typeface="Roboto Light" panose="02000000000000000000" pitchFamily="2" charset="0"/>
              </a:rPr>
              <a:t>Students work on this for 2-3 weeks, then bring their answers to class in readiness for a discussion surrounding level(s) of presentation for their assessment….</a:t>
            </a:r>
          </a:p>
          <a:p>
            <a:pPr marL="457200" indent="-457200" fontAlgn="base">
              <a:spcAft>
                <a:spcPts val="0"/>
              </a:spcAft>
              <a:buFont typeface="+mj-lt"/>
              <a:buAutoNum type="arabicPeriod"/>
            </a:pPr>
            <a:endParaRPr lang="en-AU" dirty="0">
              <a:latin typeface="Roboto Light" panose="02000000000000000000" pitchFamily="2" charset="0"/>
              <a:ea typeface="Roboto Light" panose="02000000000000000000" pitchFamily="2" charset="0"/>
            </a:endParaRPr>
          </a:p>
          <a:p>
            <a:pPr marL="457200" indent="-457200" fontAlgn="base">
              <a:spcAft>
                <a:spcPts val="0"/>
              </a:spcAft>
              <a:buFont typeface="+mj-lt"/>
              <a:buAutoNum type="arabicPeriod"/>
            </a:pPr>
            <a:r>
              <a:rPr lang="en-AU" dirty="0">
                <a:latin typeface="Roboto Light" panose="02000000000000000000" pitchFamily="2" charset="0"/>
                <a:ea typeface="Roboto Light" panose="02000000000000000000" pitchFamily="2" charset="0"/>
              </a:rPr>
              <a:t>However, this discussion has a dual purpose…..</a:t>
            </a:r>
            <a:br>
              <a:rPr lang="en-AU" dirty="0">
                <a:latin typeface="Roboto Light" panose="02000000000000000000" pitchFamily="2" charset="0"/>
                <a:ea typeface="Roboto Light" panose="02000000000000000000" pitchFamily="2" charset="0"/>
              </a:rPr>
            </a:br>
            <a:endParaRPr lang="en-AU" dirty="0">
              <a:latin typeface="Roboto Light" panose="02000000000000000000" pitchFamily="2" charset="0"/>
              <a:ea typeface="Roboto Light" panose="02000000000000000000" pitchFamily="2" charset="0"/>
            </a:endParaRPr>
          </a:p>
        </p:txBody>
      </p:sp>
      <p:pic>
        <p:nvPicPr>
          <p:cNvPr id="8" name="Picture 7"/>
          <p:cNvPicPr>
            <a:picLocks noChangeAspect="1"/>
          </p:cNvPicPr>
          <p:nvPr/>
        </p:nvPicPr>
        <p:blipFill>
          <a:blip r:embed="rId5"/>
          <a:stretch>
            <a:fillRect/>
          </a:stretch>
        </p:blipFill>
        <p:spPr>
          <a:xfrm>
            <a:off x="5976376" y="1158528"/>
            <a:ext cx="5755111" cy="5259158"/>
          </a:xfrm>
          <a:prstGeom prst="rect">
            <a:avLst/>
          </a:prstGeom>
          <a:ln>
            <a:solidFill>
              <a:schemeClr val="accent1"/>
            </a:solidFill>
          </a:ln>
        </p:spPr>
      </p:pic>
      <p:cxnSp>
        <p:nvCxnSpPr>
          <p:cNvPr id="10" name="Straight Arrow Connector 9"/>
          <p:cNvCxnSpPr/>
          <p:nvPr/>
        </p:nvCxnSpPr>
        <p:spPr>
          <a:xfrm flipV="1">
            <a:off x="4148908" y="1542831"/>
            <a:ext cx="1602963" cy="1167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286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d:image002.png@01D314F2.C97B2B90">
            <a:extLst>
              <a:ext uri="{FF2B5EF4-FFF2-40B4-BE49-F238E27FC236}">
                <a16:creationId xmlns:a16="http://schemas.microsoft.com/office/drawing/2014/main" id="{BEDACC2F-548A-4923-8A34-9AA23B05B907}"/>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234569" y="163789"/>
            <a:ext cx="1759525" cy="616387"/>
          </a:xfrm>
          <a:prstGeom prst="rect">
            <a:avLst/>
          </a:prstGeom>
          <a:noFill/>
          <a:ln>
            <a:noFill/>
          </a:ln>
        </p:spPr>
      </p:pic>
      <p:sp>
        <p:nvSpPr>
          <p:cNvPr id="3" name="Rectangle 2">
            <a:extLst>
              <a:ext uri="{FF2B5EF4-FFF2-40B4-BE49-F238E27FC236}">
                <a16:creationId xmlns:a16="http://schemas.microsoft.com/office/drawing/2014/main" id="{1449FAE1-DFB4-4618-913F-96ED5A026301}"/>
              </a:ext>
            </a:extLst>
          </p:cNvPr>
          <p:cNvSpPr/>
          <p:nvPr/>
        </p:nvSpPr>
        <p:spPr>
          <a:xfrm>
            <a:off x="376984" y="210372"/>
            <a:ext cx="6107744" cy="954107"/>
          </a:xfrm>
          <a:prstGeom prst="rect">
            <a:avLst/>
          </a:prstGeom>
        </p:spPr>
        <p:txBody>
          <a:bodyPr wrap="square">
            <a:spAutoFit/>
          </a:bodyPr>
          <a:lstStyle/>
          <a:p>
            <a:r>
              <a:rPr lang="en-AU" sz="2800" b="1" dirty="0">
                <a:solidFill>
                  <a:srgbClr val="0000FF"/>
                </a:solidFill>
                <a:latin typeface="Roboto Black" panose="02000000000000000000" pitchFamily="2" charset="0"/>
                <a:ea typeface="Roboto Black" panose="02000000000000000000" pitchFamily="2" charset="0"/>
              </a:rPr>
              <a:t>Strategy 4: Inquiry based modelling: Collusion example</a:t>
            </a:r>
            <a:endParaRPr lang="en-AU" sz="2800" dirty="0"/>
          </a:p>
        </p:txBody>
      </p:sp>
      <p:sp>
        <p:nvSpPr>
          <p:cNvPr id="4" name="Rectangle 3">
            <a:extLst>
              <a:ext uri="{FF2B5EF4-FFF2-40B4-BE49-F238E27FC236}">
                <a16:creationId xmlns:a16="http://schemas.microsoft.com/office/drawing/2014/main" id="{C5540BF9-927A-48B8-BCCD-EBBDCACF7938}"/>
              </a:ext>
            </a:extLst>
          </p:cNvPr>
          <p:cNvSpPr/>
          <p:nvPr/>
        </p:nvSpPr>
        <p:spPr>
          <a:xfrm>
            <a:off x="376985" y="1321412"/>
            <a:ext cx="3236370" cy="5324535"/>
          </a:xfrm>
          <a:prstGeom prst="rect">
            <a:avLst/>
          </a:prstGeom>
        </p:spPr>
        <p:txBody>
          <a:bodyPr wrap="square">
            <a:spAutoFit/>
          </a:bodyPr>
          <a:lstStyle/>
          <a:p>
            <a:pPr fontAlgn="base">
              <a:spcAft>
                <a:spcPts val="0"/>
              </a:spcAft>
            </a:pPr>
            <a:r>
              <a:rPr lang="en-AU" b="1" dirty="0">
                <a:latin typeface="Roboto Light" panose="02000000000000000000" pitchFamily="2" charset="0"/>
                <a:ea typeface="Roboto Light" panose="02000000000000000000" pitchFamily="2" charset="0"/>
              </a:rPr>
              <a:t>The difference between </a:t>
            </a:r>
          </a:p>
          <a:p>
            <a:pPr fontAlgn="base">
              <a:spcAft>
                <a:spcPts val="0"/>
              </a:spcAft>
            </a:pPr>
            <a:r>
              <a:rPr lang="en-AU" b="1" dirty="0">
                <a:latin typeface="Roboto Light" panose="02000000000000000000" pitchFamily="2" charset="0"/>
                <a:ea typeface="Roboto Light" panose="02000000000000000000" pitchFamily="2" charset="0"/>
              </a:rPr>
              <a:t>Collusion &amp; Collaboration</a:t>
            </a:r>
          </a:p>
          <a:p>
            <a:pPr fontAlgn="base">
              <a:spcAft>
                <a:spcPts val="0"/>
              </a:spcAft>
            </a:pPr>
            <a:endParaRPr lang="en-AU" dirty="0">
              <a:latin typeface="Roboto Light" panose="02000000000000000000" pitchFamily="2" charset="0"/>
              <a:ea typeface="Roboto Light" panose="02000000000000000000" pitchFamily="2" charset="0"/>
            </a:endParaRPr>
          </a:p>
          <a:p>
            <a:pPr marL="442913" indent="-442913" fontAlgn="base">
              <a:spcAft>
                <a:spcPts val="0"/>
              </a:spcAft>
            </a:pPr>
            <a:r>
              <a:rPr lang="en-AU" dirty="0">
                <a:latin typeface="Roboto Light" panose="02000000000000000000" pitchFamily="2" charset="0"/>
                <a:ea typeface="Roboto Light" panose="02000000000000000000" pitchFamily="2" charset="0"/>
              </a:rPr>
              <a:t>4.     Students are presented with </a:t>
            </a:r>
            <a:r>
              <a:rPr lang="en-AU" u="sng" dirty="0">
                <a:latin typeface="Roboto Light" panose="02000000000000000000" pitchFamily="2" charset="0"/>
                <a:ea typeface="Roboto Light" panose="02000000000000000000" pitchFamily="2" charset="0"/>
              </a:rPr>
              <a:t>mock student submissions</a:t>
            </a:r>
          </a:p>
          <a:p>
            <a:pPr marL="457200" indent="-457200" fontAlgn="base">
              <a:spcAft>
                <a:spcPts val="0"/>
              </a:spcAft>
              <a:buFont typeface="+mj-lt"/>
              <a:buAutoNum type="arabicPeriod"/>
            </a:pPr>
            <a:endParaRPr lang="en-AU" dirty="0">
              <a:latin typeface="Roboto Light" panose="02000000000000000000" pitchFamily="2" charset="0"/>
              <a:ea typeface="Roboto Light" panose="02000000000000000000" pitchFamily="2" charset="0"/>
            </a:endParaRPr>
          </a:p>
          <a:p>
            <a:pPr marL="442913" indent="-442913" fontAlgn="base">
              <a:spcAft>
                <a:spcPts val="0"/>
              </a:spcAft>
              <a:buAutoNum type="arabicPeriod" startAt="5"/>
            </a:pPr>
            <a:r>
              <a:rPr lang="en-AU" dirty="0">
                <a:latin typeface="Roboto Light" panose="02000000000000000000" pitchFamily="2" charset="0"/>
                <a:ea typeface="Roboto Light" panose="02000000000000000000" pitchFamily="2" charset="0"/>
              </a:rPr>
              <a:t>Students asked inquiry-based questions:</a:t>
            </a:r>
          </a:p>
          <a:p>
            <a:pPr marL="442913" indent="-442913" fontAlgn="base">
              <a:spcAft>
                <a:spcPts val="0"/>
              </a:spcAft>
              <a:buAutoNum type="arabicPeriod" startAt="5"/>
            </a:pPr>
            <a:endParaRPr lang="en-AU" dirty="0">
              <a:latin typeface="Roboto Light" panose="02000000000000000000" pitchFamily="2" charset="0"/>
              <a:ea typeface="Roboto Light" panose="02000000000000000000" pitchFamily="2" charset="0"/>
            </a:endParaRPr>
          </a:p>
          <a:p>
            <a:pPr marL="530225" indent="-265113" fontAlgn="base">
              <a:spcAft>
                <a:spcPts val="0"/>
              </a:spcAft>
              <a:buFont typeface="+mj-lt"/>
              <a:buAutoNum type="alphaLcPeriod"/>
            </a:pPr>
            <a:r>
              <a:rPr lang="en-AU" sz="1600" i="1" dirty="0">
                <a:solidFill>
                  <a:srgbClr val="002060"/>
                </a:solidFill>
                <a:latin typeface="Roboto Light" panose="02000000000000000000" pitchFamily="2" charset="0"/>
                <a:ea typeface="Roboto Light" panose="02000000000000000000" pitchFamily="2" charset="0"/>
                <a:cs typeface="Helvetica" panose="020B0604020202020204" pitchFamily="34" charset="0"/>
              </a:rPr>
              <a:t>Check the mathematics – is it correct?</a:t>
            </a:r>
          </a:p>
          <a:p>
            <a:pPr marL="530225" indent="-265113" fontAlgn="base">
              <a:spcAft>
                <a:spcPts val="0"/>
              </a:spcAft>
              <a:buFont typeface="+mj-lt"/>
              <a:buAutoNum type="alphaLcPeriod"/>
            </a:pPr>
            <a:r>
              <a:rPr lang="en-AU" sz="1600" i="1" dirty="0">
                <a:solidFill>
                  <a:srgbClr val="002060"/>
                </a:solidFill>
                <a:latin typeface="Roboto Light" panose="02000000000000000000" pitchFamily="2" charset="0"/>
                <a:ea typeface="Roboto Light" panose="02000000000000000000" pitchFamily="2" charset="0"/>
                <a:cs typeface="Helvetica" panose="020B0604020202020204" pitchFamily="34" charset="0"/>
              </a:rPr>
              <a:t>Check the presentation of the graphs – is anything missing?</a:t>
            </a:r>
          </a:p>
          <a:p>
            <a:pPr marL="530225" indent="-265113" fontAlgn="base">
              <a:spcAft>
                <a:spcPts val="0"/>
              </a:spcAft>
              <a:buFont typeface="+mj-lt"/>
              <a:buAutoNum type="alphaLcPeriod"/>
            </a:pPr>
            <a:r>
              <a:rPr lang="en-AU" sz="1600" i="1" dirty="0">
                <a:solidFill>
                  <a:srgbClr val="002060"/>
                </a:solidFill>
                <a:latin typeface="Roboto Light" panose="02000000000000000000" pitchFamily="2" charset="0"/>
                <a:ea typeface="Roboto Light" panose="02000000000000000000" pitchFamily="2" charset="0"/>
                <a:cs typeface="Helvetica" panose="020B0604020202020204" pitchFamily="34" charset="0"/>
              </a:rPr>
              <a:t>Compare all submissions against each other.  Can you see anything that is not quite right about these submissions?</a:t>
            </a:r>
            <a:endParaRPr lang="en-AU" sz="1600" i="1" dirty="0">
              <a:solidFill>
                <a:srgbClr val="002060"/>
              </a:solidFill>
              <a:latin typeface="Roboto Light" panose="02000000000000000000" pitchFamily="2" charset="0"/>
              <a:ea typeface="Roboto Light" panose="02000000000000000000" pitchFamily="2" charset="0"/>
              <a:cs typeface="Times New Roman" panose="02020603050405020304" pitchFamily="18" charset="0"/>
            </a:endParaRPr>
          </a:p>
        </p:txBody>
      </p:sp>
      <p:cxnSp>
        <p:nvCxnSpPr>
          <p:cNvPr id="11" name="Straight Arrow Connector 10"/>
          <p:cNvCxnSpPr/>
          <p:nvPr/>
        </p:nvCxnSpPr>
        <p:spPr>
          <a:xfrm flipV="1">
            <a:off x="3034311" y="1244076"/>
            <a:ext cx="793089" cy="5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624399" y="6408757"/>
            <a:ext cx="7408606" cy="369332"/>
          </a:xfrm>
          <a:prstGeom prst="rect">
            <a:avLst/>
          </a:prstGeom>
        </p:spPr>
        <p:txBody>
          <a:bodyPr wrap="square">
            <a:spAutoFit/>
          </a:bodyPr>
          <a:lstStyle/>
          <a:p>
            <a:r>
              <a:rPr lang="en-AU" dirty="0">
                <a:latin typeface="Roboto Light" panose="02000000000000000000" pitchFamily="2" charset="0"/>
                <a:ea typeface="Roboto Light" panose="02000000000000000000" pitchFamily="2" charset="0"/>
              </a:rPr>
              <a:t>6. Students come to their own conclusions about COLLUSION</a:t>
            </a:r>
            <a:endParaRPr lang="en-AU" dirty="0"/>
          </a:p>
        </p:txBody>
      </p:sp>
      <p:pic>
        <p:nvPicPr>
          <p:cNvPr id="14" name="Picture 13"/>
          <p:cNvPicPr>
            <a:picLocks noChangeAspect="1"/>
          </p:cNvPicPr>
          <p:nvPr/>
        </p:nvPicPr>
        <p:blipFill>
          <a:blip r:embed="rId5"/>
          <a:stretch>
            <a:fillRect/>
          </a:stretch>
        </p:blipFill>
        <p:spPr>
          <a:xfrm>
            <a:off x="3874806" y="899189"/>
            <a:ext cx="3679957" cy="5324630"/>
          </a:xfrm>
          <a:prstGeom prst="rect">
            <a:avLst/>
          </a:prstGeom>
          <a:ln>
            <a:solidFill>
              <a:schemeClr val="accent1"/>
            </a:solidFill>
          </a:ln>
        </p:spPr>
      </p:pic>
      <p:pic>
        <p:nvPicPr>
          <p:cNvPr id="15" name="Picture 14"/>
          <p:cNvPicPr>
            <a:picLocks noChangeAspect="1"/>
          </p:cNvPicPr>
          <p:nvPr/>
        </p:nvPicPr>
        <p:blipFill>
          <a:blip r:embed="rId6"/>
          <a:stretch>
            <a:fillRect/>
          </a:stretch>
        </p:blipFill>
        <p:spPr>
          <a:xfrm>
            <a:off x="8227715" y="899189"/>
            <a:ext cx="3752596" cy="5324630"/>
          </a:xfrm>
          <a:prstGeom prst="rect">
            <a:avLst/>
          </a:prstGeom>
          <a:ln>
            <a:solidFill>
              <a:schemeClr val="accent1"/>
            </a:solidFill>
          </a:ln>
        </p:spPr>
      </p:pic>
    </p:spTree>
    <p:extLst>
      <p:ext uri="{BB962C8B-B14F-4D97-AF65-F5344CB8AC3E}">
        <p14:creationId xmlns:p14="http://schemas.microsoft.com/office/powerpoint/2010/main" val="3093039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919994" y="780176"/>
            <a:ext cx="10352012" cy="552450"/>
          </a:xfrm>
        </p:spPr>
        <p:txBody>
          <a:bodyPr>
            <a:noAutofit/>
          </a:bodyPr>
          <a:lstStyle/>
          <a:p>
            <a:pPr marL="0" indent="0">
              <a:buNone/>
            </a:pPr>
            <a:r>
              <a:rPr lang="en-US" b="1" dirty="0">
                <a:solidFill>
                  <a:srgbClr val="0000FF"/>
                </a:solidFill>
                <a:latin typeface="Roboto Black" panose="02000000000000000000" pitchFamily="2" charset="0"/>
                <a:ea typeface="Roboto Black" panose="02000000000000000000" pitchFamily="2" charset="0"/>
              </a:rPr>
              <a:t>Strategy 5: </a:t>
            </a:r>
            <a:r>
              <a:rPr lang="en-US" b="1" dirty="0" err="1">
                <a:solidFill>
                  <a:srgbClr val="0000FF"/>
                </a:solidFill>
                <a:latin typeface="Roboto Black" panose="02000000000000000000" pitchFamily="2" charset="0"/>
                <a:ea typeface="Roboto Black" panose="02000000000000000000" pitchFamily="2" charset="0"/>
              </a:rPr>
              <a:t>Personalised</a:t>
            </a:r>
            <a:r>
              <a:rPr lang="en-US" b="1" dirty="0">
                <a:solidFill>
                  <a:srgbClr val="0000FF"/>
                </a:solidFill>
                <a:latin typeface="Roboto Black" panose="02000000000000000000" pitchFamily="2" charset="0"/>
                <a:ea typeface="Roboto Black" panose="02000000000000000000" pitchFamily="2" charset="0"/>
              </a:rPr>
              <a:t> assistance</a:t>
            </a:r>
          </a:p>
        </p:txBody>
      </p:sp>
      <p:sp>
        <p:nvSpPr>
          <p:cNvPr id="6" name="TextBox 5">
            <a:extLst>
              <a:ext uri="{FF2B5EF4-FFF2-40B4-BE49-F238E27FC236}">
                <a16:creationId xmlns:a16="http://schemas.microsoft.com/office/drawing/2014/main" id="{1A7BF2C5-BC7D-4981-A37D-A06A56560946}"/>
              </a:ext>
            </a:extLst>
          </p:cNvPr>
          <p:cNvSpPr txBox="1"/>
          <p:nvPr/>
        </p:nvSpPr>
        <p:spPr>
          <a:xfrm>
            <a:off x="644420" y="1797784"/>
            <a:ext cx="10627586" cy="2369880"/>
          </a:xfrm>
          <a:prstGeom prst="rect">
            <a:avLst/>
          </a:prstGeom>
          <a:noFill/>
        </p:spPr>
        <p:txBody>
          <a:bodyPr wrap="square" rtlCol="0">
            <a:spAutoFit/>
          </a:bodyPr>
          <a:lstStyle/>
          <a:p>
            <a:pPr marL="1428750" lvl="2" indent="-514350">
              <a:buFont typeface="+mj-lt"/>
              <a:buAutoNum type="arabicPeriod"/>
            </a:pPr>
            <a:r>
              <a:rPr lang="en-US" b="1" dirty="0">
                <a:solidFill>
                  <a:srgbClr val="0070C0"/>
                </a:solidFill>
                <a:latin typeface="Roboto Light" panose="02000000000000000000" pitchFamily="2" charset="0"/>
                <a:ea typeface="Roboto Light" panose="02000000000000000000" pitchFamily="2" charset="0"/>
              </a:rPr>
              <a:t>Shown allegation and determination letters in tutorial</a:t>
            </a:r>
          </a:p>
          <a:p>
            <a:pPr marL="1428750" lvl="2" indent="-514350">
              <a:buFont typeface="+mj-lt"/>
              <a:buAutoNum type="arabicPeriod"/>
            </a:pPr>
            <a:r>
              <a:rPr lang="en-US" b="1" dirty="0">
                <a:solidFill>
                  <a:srgbClr val="0070C0"/>
                </a:solidFill>
                <a:latin typeface="Roboto Light" panose="02000000000000000000" pitchFamily="2" charset="0"/>
                <a:ea typeface="Roboto Light" panose="02000000000000000000" pitchFamily="2" charset="0"/>
              </a:rPr>
              <a:t>Encouraged to contact AIO if receive an allegation</a:t>
            </a:r>
          </a:p>
          <a:p>
            <a:pPr marL="1428750" lvl="2" indent="-514350">
              <a:buFont typeface="+mj-lt"/>
              <a:buAutoNum type="arabicPeriod"/>
            </a:pPr>
            <a:r>
              <a:rPr lang="en-US" b="1" dirty="0">
                <a:solidFill>
                  <a:srgbClr val="0070C0"/>
                </a:solidFill>
                <a:latin typeface="Roboto Light" panose="02000000000000000000" pitchFamily="2" charset="0"/>
                <a:ea typeface="Roboto Light" panose="02000000000000000000" pitchFamily="2" charset="0"/>
              </a:rPr>
              <a:t>Guided by AIO’s conversational inquiry approach</a:t>
            </a:r>
          </a:p>
          <a:p>
            <a:pPr marL="1428750" lvl="2" indent="-514350">
              <a:buFont typeface="+mj-lt"/>
              <a:buAutoNum type="arabicPeriod"/>
            </a:pPr>
            <a:r>
              <a:rPr lang="en-US" b="1" dirty="0">
                <a:solidFill>
                  <a:srgbClr val="0070C0"/>
                </a:solidFill>
                <a:latin typeface="Roboto Light" panose="02000000000000000000" pitchFamily="2" charset="0"/>
                <a:ea typeface="Roboto Light" panose="02000000000000000000" pitchFamily="2" charset="0"/>
              </a:rPr>
              <a:t>Provided with opportunity to learn from errors with a Resubmit</a:t>
            </a:r>
          </a:p>
          <a:p>
            <a:pPr lvl="2"/>
            <a:endParaRPr lang="en-US" sz="2400" b="1" dirty="0">
              <a:solidFill>
                <a:srgbClr val="0070C0"/>
              </a:solidFill>
            </a:endParaRPr>
          </a:p>
          <a:p>
            <a:pPr lvl="2"/>
            <a:endParaRPr lang="en-US" sz="2800" b="1" dirty="0">
              <a:solidFill>
                <a:srgbClr val="0070C0"/>
              </a:solidFill>
            </a:endParaRPr>
          </a:p>
          <a:p>
            <a:pPr lvl="2"/>
            <a:endParaRPr lang="en-US" sz="2400" dirty="0"/>
          </a:p>
        </p:txBody>
      </p:sp>
      <p:pic>
        <p:nvPicPr>
          <p:cNvPr id="7" name="Picture 6" descr="cid:image002.png@01D314F2.C97B2B90">
            <a:extLst>
              <a:ext uri="{FF2B5EF4-FFF2-40B4-BE49-F238E27FC236}">
                <a16:creationId xmlns:a16="http://schemas.microsoft.com/office/drawing/2014/main" id="{DAC1F827-1AF2-4189-8AA0-18F3066AF062}"/>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234569" y="163789"/>
            <a:ext cx="1759525" cy="616387"/>
          </a:xfrm>
          <a:prstGeom prst="rect">
            <a:avLst/>
          </a:prstGeom>
          <a:noFill/>
          <a:ln>
            <a:noFill/>
          </a:ln>
        </p:spPr>
      </p:pic>
      <p:graphicFrame>
        <p:nvGraphicFramePr>
          <p:cNvPr id="4" name="Diagram 3">
            <a:extLst>
              <a:ext uri="{FF2B5EF4-FFF2-40B4-BE49-F238E27FC236}">
                <a16:creationId xmlns:a16="http://schemas.microsoft.com/office/drawing/2014/main" id="{0B3ADAB5-493E-4865-AABE-8B8F1ED2546D}"/>
              </a:ext>
            </a:extLst>
          </p:cNvPr>
          <p:cNvGraphicFramePr/>
          <p:nvPr>
            <p:extLst>
              <p:ext uri="{D42A27DB-BD31-4B8C-83A1-F6EECF244321}">
                <p14:modId xmlns:p14="http://schemas.microsoft.com/office/powerpoint/2010/main" val="2810594993"/>
              </p:ext>
            </p:extLst>
          </p:nvPr>
        </p:nvGraphicFramePr>
        <p:xfrm>
          <a:off x="1406303" y="3755658"/>
          <a:ext cx="8828266" cy="29854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21357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001786" y="227726"/>
            <a:ext cx="10352012" cy="552450"/>
          </a:xfrm>
        </p:spPr>
        <p:txBody>
          <a:bodyPr>
            <a:noAutofit/>
          </a:bodyPr>
          <a:lstStyle/>
          <a:p>
            <a:pPr marL="0" indent="0">
              <a:buNone/>
            </a:pPr>
            <a:r>
              <a:rPr lang="en-US" b="1" dirty="0">
                <a:solidFill>
                  <a:srgbClr val="0000FF"/>
                </a:solidFill>
                <a:latin typeface="Roboto Black" panose="02000000000000000000" pitchFamily="2" charset="0"/>
                <a:ea typeface="Roboto Black" panose="02000000000000000000" pitchFamily="2" charset="0"/>
              </a:rPr>
              <a:t>Allegation Letter</a:t>
            </a:r>
          </a:p>
        </p:txBody>
      </p:sp>
      <p:pic>
        <p:nvPicPr>
          <p:cNvPr id="7" name="Picture 6" descr="cid:image002.png@01D314F2.C97B2B90">
            <a:extLst>
              <a:ext uri="{FF2B5EF4-FFF2-40B4-BE49-F238E27FC236}">
                <a16:creationId xmlns:a16="http://schemas.microsoft.com/office/drawing/2014/main" id="{DAC1F827-1AF2-4189-8AA0-18F3066AF062}"/>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234569" y="163789"/>
            <a:ext cx="1759525" cy="616387"/>
          </a:xfrm>
          <a:prstGeom prst="rect">
            <a:avLst/>
          </a:prstGeom>
          <a:noFill/>
          <a:ln>
            <a:noFill/>
          </a:ln>
        </p:spPr>
      </p:pic>
      <p:pic>
        <p:nvPicPr>
          <p:cNvPr id="3" name="Picture 2">
            <a:extLst>
              <a:ext uri="{FF2B5EF4-FFF2-40B4-BE49-F238E27FC236}">
                <a16:creationId xmlns:a16="http://schemas.microsoft.com/office/drawing/2014/main" id="{9E53076F-6E3E-404F-A2CE-1E0AAA600925}"/>
              </a:ext>
            </a:extLst>
          </p:cNvPr>
          <p:cNvPicPr>
            <a:picLocks noChangeAspect="1"/>
          </p:cNvPicPr>
          <p:nvPr/>
        </p:nvPicPr>
        <p:blipFill>
          <a:blip r:embed="rId5"/>
          <a:stretch>
            <a:fillRect/>
          </a:stretch>
        </p:blipFill>
        <p:spPr>
          <a:xfrm>
            <a:off x="919994" y="780177"/>
            <a:ext cx="9907333" cy="5914034"/>
          </a:xfrm>
          <a:prstGeom prst="rect">
            <a:avLst/>
          </a:prstGeom>
        </p:spPr>
      </p:pic>
    </p:spTree>
    <p:extLst>
      <p:ext uri="{BB962C8B-B14F-4D97-AF65-F5344CB8AC3E}">
        <p14:creationId xmlns:p14="http://schemas.microsoft.com/office/powerpoint/2010/main" val="1712940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57506" y="109740"/>
            <a:ext cx="10352012" cy="552450"/>
          </a:xfrm>
        </p:spPr>
        <p:txBody>
          <a:bodyPr>
            <a:noAutofit/>
          </a:bodyPr>
          <a:lstStyle/>
          <a:p>
            <a:pPr marL="0" indent="0" algn="ctr">
              <a:buNone/>
            </a:pPr>
            <a:r>
              <a:rPr lang="en-US" b="1" dirty="0">
                <a:solidFill>
                  <a:srgbClr val="0000FF"/>
                </a:solidFill>
                <a:latin typeface="Roboto Black" panose="02000000000000000000" pitchFamily="2" charset="0"/>
                <a:ea typeface="Roboto Black" panose="02000000000000000000" pitchFamily="2" charset="0"/>
              </a:rPr>
              <a:t>Impact of strategies</a:t>
            </a:r>
          </a:p>
        </p:txBody>
      </p:sp>
      <p:sp>
        <p:nvSpPr>
          <p:cNvPr id="6" name="TextBox 5">
            <a:extLst>
              <a:ext uri="{FF2B5EF4-FFF2-40B4-BE49-F238E27FC236}">
                <a16:creationId xmlns:a16="http://schemas.microsoft.com/office/drawing/2014/main" id="{1A7BF2C5-BC7D-4981-A37D-A06A56560946}"/>
              </a:ext>
            </a:extLst>
          </p:cNvPr>
          <p:cNvSpPr txBox="1"/>
          <p:nvPr/>
        </p:nvSpPr>
        <p:spPr>
          <a:xfrm>
            <a:off x="586054" y="1758874"/>
            <a:ext cx="10094916" cy="1261884"/>
          </a:xfrm>
          <a:prstGeom prst="rect">
            <a:avLst/>
          </a:prstGeom>
          <a:noFill/>
        </p:spPr>
        <p:txBody>
          <a:bodyPr wrap="square" rtlCol="0">
            <a:spAutoFit/>
          </a:bodyPr>
          <a:lstStyle/>
          <a:p>
            <a:pPr lvl="2"/>
            <a:endParaRPr lang="en-US" sz="2400" b="1" dirty="0">
              <a:solidFill>
                <a:srgbClr val="0070C0"/>
              </a:solidFill>
            </a:endParaRPr>
          </a:p>
          <a:p>
            <a:pPr lvl="2"/>
            <a:endParaRPr lang="en-US" sz="2800" b="1" dirty="0">
              <a:solidFill>
                <a:srgbClr val="0070C0"/>
              </a:solidFill>
            </a:endParaRPr>
          </a:p>
          <a:p>
            <a:pPr lvl="2"/>
            <a:endParaRPr lang="en-US" sz="2400" dirty="0"/>
          </a:p>
        </p:txBody>
      </p:sp>
      <p:pic>
        <p:nvPicPr>
          <p:cNvPr id="7" name="Picture 6" descr="cid:image002.png@01D314F2.C97B2B90">
            <a:extLst>
              <a:ext uri="{FF2B5EF4-FFF2-40B4-BE49-F238E27FC236}">
                <a16:creationId xmlns:a16="http://schemas.microsoft.com/office/drawing/2014/main" id="{DAC1F827-1AF2-4189-8AA0-18F3066AF062}"/>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234569" y="163789"/>
            <a:ext cx="1759525" cy="616387"/>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436944013"/>
              </p:ext>
            </p:extLst>
          </p:nvPr>
        </p:nvGraphicFramePr>
        <p:xfrm>
          <a:off x="294966" y="780176"/>
          <a:ext cx="11105536" cy="5790639"/>
        </p:xfrm>
        <a:graphic>
          <a:graphicData uri="http://schemas.openxmlformats.org/drawingml/2006/table">
            <a:tbl>
              <a:tblPr>
                <a:tableStyleId>{5C22544A-7EE6-4342-B048-85BDC9FD1C3A}</a:tableStyleId>
              </a:tblPr>
              <a:tblGrid>
                <a:gridCol w="121719">
                  <a:extLst>
                    <a:ext uri="{9D8B030D-6E8A-4147-A177-3AD203B41FA5}">
                      <a16:colId xmlns:a16="http://schemas.microsoft.com/office/drawing/2014/main" val="1094240654"/>
                    </a:ext>
                  </a:extLst>
                </a:gridCol>
                <a:gridCol w="1034982">
                  <a:extLst>
                    <a:ext uri="{9D8B030D-6E8A-4147-A177-3AD203B41FA5}">
                      <a16:colId xmlns:a16="http://schemas.microsoft.com/office/drawing/2014/main" val="1846793112"/>
                    </a:ext>
                  </a:extLst>
                </a:gridCol>
                <a:gridCol w="1247288">
                  <a:extLst>
                    <a:ext uri="{9D8B030D-6E8A-4147-A177-3AD203B41FA5}">
                      <a16:colId xmlns:a16="http://schemas.microsoft.com/office/drawing/2014/main" val="3498483711"/>
                    </a:ext>
                  </a:extLst>
                </a:gridCol>
                <a:gridCol w="1002890">
                  <a:extLst>
                    <a:ext uri="{9D8B030D-6E8A-4147-A177-3AD203B41FA5}">
                      <a16:colId xmlns:a16="http://schemas.microsoft.com/office/drawing/2014/main" val="971362136"/>
                    </a:ext>
                  </a:extLst>
                </a:gridCol>
                <a:gridCol w="1401097">
                  <a:extLst>
                    <a:ext uri="{9D8B030D-6E8A-4147-A177-3AD203B41FA5}">
                      <a16:colId xmlns:a16="http://schemas.microsoft.com/office/drawing/2014/main" val="4241587792"/>
                    </a:ext>
                  </a:extLst>
                </a:gridCol>
                <a:gridCol w="825910">
                  <a:extLst>
                    <a:ext uri="{9D8B030D-6E8A-4147-A177-3AD203B41FA5}">
                      <a16:colId xmlns:a16="http://schemas.microsoft.com/office/drawing/2014/main" val="713901349"/>
                    </a:ext>
                  </a:extLst>
                </a:gridCol>
                <a:gridCol w="1150374">
                  <a:extLst>
                    <a:ext uri="{9D8B030D-6E8A-4147-A177-3AD203B41FA5}">
                      <a16:colId xmlns:a16="http://schemas.microsoft.com/office/drawing/2014/main" val="1807693001"/>
                    </a:ext>
                  </a:extLst>
                </a:gridCol>
                <a:gridCol w="796413">
                  <a:extLst>
                    <a:ext uri="{9D8B030D-6E8A-4147-A177-3AD203B41FA5}">
                      <a16:colId xmlns:a16="http://schemas.microsoft.com/office/drawing/2014/main" val="488023256"/>
                    </a:ext>
                  </a:extLst>
                </a:gridCol>
                <a:gridCol w="1032387">
                  <a:extLst>
                    <a:ext uri="{9D8B030D-6E8A-4147-A177-3AD203B41FA5}">
                      <a16:colId xmlns:a16="http://schemas.microsoft.com/office/drawing/2014/main" val="635694031"/>
                    </a:ext>
                  </a:extLst>
                </a:gridCol>
                <a:gridCol w="781664">
                  <a:extLst>
                    <a:ext uri="{9D8B030D-6E8A-4147-A177-3AD203B41FA5}">
                      <a16:colId xmlns:a16="http://schemas.microsoft.com/office/drawing/2014/main" val="1867434471"/>
                    </a:ext>
                  </a:extLst>
                </a:gridCol>
                <a:gridCol w="752168">
                  <a:extLst>
                    <a:ext uri="{9D8B030D-6E8A-4147-A177-3AD203B41FA5}">
                      <a16:colId xmlns:a16="http://schemas.microsoft.com/office/drawing/2014/main" val="3968933723"/>
                    </a:ext>
                  </a:extLst>
                </a:gridCol>
                <a:gridCol w="958644">
                  <a:extLst>
                    <a:ext uri="{9D8B030D-6E8A-4147-A177-3AD203B41FA5}">
                      <a16:colId xmlns:a16="http://schemas.microsoft.com/office/drawing/2014/main" val="956143440"/>
                    </a:ext>
                  </a:extLst>
                </a:gridCol>
              </a:tblGrid>
              <a:tr h="184530">
                <a:tc gridSpan="12">
                  <a:txBody>
                    <a:bodyPr/>
                    <a:lstStyle/>
                    <a:p>
                      <a:pPr algn="ctr" fontAlgn="b"/>
                      <a:r>
                        <a:rPr lang="en-US" sz="2000" u="none" strike="noStrike" dirty="0">
                          <a:effectLst/>
                        </a:rPr>
                        <a:t>Academic Integrity cases for EDU10446 and MAT10706 from S1 2018 till S2 2020</a:t>
                      </a:r>
                      <a:endParaRPr lang="en-US" sz="2000" b="1" i="0" u="none" strike="noStrike" dirty="0">
                        <a:solidFill>
                          <a:srgbClr val="000000"/>
                        </a:solidFill>
                        <a:effectLst/>
                        <a:latin typeface="Calibri" panose="020F0502020204030204" pitchFamily="34" charset="0"/>
                      </a:endParaRPr>
                    </a:p>
                  </a:txBody>
                  <a:tcPr marL="5953" marR="5953" marT="5953"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915308748"/>
                  </a:ext>
                </a:extLst>
              </a:tr>
              <a:tr h="892887">
                <a:tc>
                  <a:txBody>
                    <a:bodyPr/>
                    <a:lstStyle/>
                    <a:p>
                      <a:pPr algn="l" fontAlgn="b"/>
                      <a:r>
                        <a:rPr lang="en-AU" sz="1200" u="none" strike="noStrike" dirty="0">
                          <a:effectLst/>
                        </a:rPr>
                        <a:t> </a:t>
                      </a:r>
                      <a:endParaRPr lang="en-AU" sz="1200" b="1" i="0" u="none" strike="noStrike" dirty="0">
                        <a:solidFill>
                          <a:srgbClr val="000000"/>
                        </a:solidFill>
                        <a:effectLst/>
                        <a:latin typeface="Calibri" panose="020F0502020204030204" pitchFamily="34" charset="0"/>
                      </a:endParaRPr>
                    </a:p>
                  </a:txBody>
                  <a:tcPr marL="5953" marR="5953" marT="5953" marB="0" anchor="b"/>
                </a:tc>
                <a:tc>
                  <a:txBody>
                    <a:bodyPr/>
                    <a:lstStyle/>
                    <a:p>
                      <a:pPr algn="l" fontAlgn="b"/>
                      <a:r>
                        <a:rPr lang="en-AU" sz="1200" u="none" strike="noStrike">
                          <a:effectLst/>
                        </a:rPr>
                        <a:t> </a:t>
                      </a:r>
                      <a:endParaRPr lang="en-AU" sz="1200" b="1" i="0" u="none" strike="noStrike">
                        <a:solidFill>
                          <a:srgbClr val="000000"/>
                        </a:solidFill>
                        <a:effectLst/>
                        <a:latin typeface="Calibri" panose="020F0502020204030204" pitchFamily="34" charset="0"/>
                      </a:endParaRPr>
                    </a:p>
                  </a:txBody>
                  <a:tcPr marL="5953" marR="5953" marT="5953" marB="0" anchor="b"/>
                </a:tc>
                <a:tc>
                  <a:txBody>
                    <a:bodyPr/>
                    <a:lstStyle/>
                    <a:p>
                      <a:pPr algn="ctr" fontAlgn="b"/>
                      <a:r>
                        <a:rPr lang="en-US" sz="1100" u="none" strike="noStrike" dirty="0">
                          <a:effectLst/>
                        </a:rPr>
                        <a:t>No of Allegations / No. of Submissions</a:t>
                      </a:r>
                      <a:endParaRPr lang="en-US" sz="1100" b="1"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b"/>
                      <a:r>
                        <a:rPr lang="en-AU" sz="1100" b="0" i="0" u="none" strike="noStrike" dirty="0">
                          <a:solidFill>
                            <a:schemeClr val="dk1"/>
                          </a:solidFill>
                          <a:effectLst/>
                          <a:latin typeface="+mn-lt"/>
                        </a:rPr>
                        <a:t>Relative</a:t>
                      </a:r>
                      <a:r>
                        <a:rPr lang="en-AU" sz="1100" b="0" i="0" u="none" strike="noStrike" baseline="0" dirty="0">
                          <a:solidFill>
                            <a:schemeClr val="dk1"/>
                          </a:solidFill>
                          <a:effectLst/>
                          <a:latin typeface="+mn-lt"/>
                        </a:rPr>
                        <a:t> Frequency (%)</a:t>
                      </a:r>
                      <a:endParaRPr lang="en-AU" sz="1100" b="1"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b"/>
                      <a:r>
                        <a:rPr lang="en-US" sz="1100" u="none" strike="noStrike" dirty="0">
                          <a:effectLst/>
                        </a:rPr>
                        <a:t>Copying word for word from other source (incl. patchwork plagiarism) </a:t>
                      </a:r>
                      <a:endParaRPr lang="en-US" sz="1100" b="1"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b"/>
                      <a:r>
                        <a:rPr lang="en-US" sz="1100" u="none" strike="noStrike" dirty="0">
                          <a:effectLst/>
                        </a:rPr>
                        <a:t>Collusion</a:t>
                      </a:r>
                      <a:endParaRPr lang="en-US" sz="1100" b="1" i="0" u="none" strike="noStrike" dirty="0">
                        <a:solidFill>
                          <a:srgbClr val="000000"/>
                        </a:solidFill>
                        <a:effectLst/>
                        <a:latin typeface="Calibri" panose="020F0502020204030204" pitchFamily="34" charset="0"/>
                      </a:endParaRPr>
                    </a:p>
                  </a:txBody>
                  <a:tcPr marL="5953" marR="5953" marT="595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u="none" strike="noStrike" dirty="0">
                          <a:effectLst/>
                        </a:rPr>
                        <a:t>Copying word for word from example/study guide</a:t>
                      </a:r>
                      <a:endParaRPr lang="en-US" sz="1100" b="1" i="0" u="none" strike="noStrike" dirty="0">
                        <a:solidFill>
                          <a:srgbClr val="000000"/>
                        </a:solidFill>
                        <a:effectLst/>
                        <a:latin typeface="Calibri" panose="020F0502020204030204" pitchFamily="34" charset="0"/>
                      </a:endParaRPr>
                    </a:p>
                    <a:p>
                      <a:pPr algn="ctr" fontAlgn="b"/>
                      <a:endParaRPr lang="en-US" sz="1100" b="1"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b"/>
                      <a:r>
                        <a:rPr lang="en-US" sz="1100" u="none" strike="noStrike" dirty="0">
                          <a:effectLst/>
                        </a:rPr>
                        <a:t>Provide assignment to other student</a:t>
                      </a:r>
                      <a:endParaRPr lang="en-US" sz="1100" b="1"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b"/>
                      <a:r>
                        <a:rPr lang="en-US" sz="1100" u="none" strike="noStrike" dirty="0">
                          <a:effectLst/>
                        </a:rPr>
                        <a:t>Work written by someone else (incl. ghost writing)</a:t>
                      </a:r>
                      <a:endParaRPr lang="en-US" sz="1100" b="1"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b"/>
                      <a:r>
                        <a:rPr lang="en-AU" sz="1100" u="none" strike="noStrike" dirty="0">
                          <a:effectLst/>
                        </a:rPr>
                        <a:t>Recycled previous assignment</a:t>
                      </a:r>
                      <a:endParaRPr lang="en-AU" sz="1100" b="1" i="0" u="none" strike="noStrike" dirty="0">
                        <a:solidFill>
                          <a:srgbClr val="000000"/>
                        </a:solidFill>
                        <a:effectLst/>
                        <a:latin typeface="Calibri" panose="020F0502020204030204" pitchFamily="34" charset="0"/>
                      </a:endParaRPr>
                    </a:p>
                  </a:txBody>
                  <a:tcPr marL="5953" marR="5953" marT="595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u="none" strike="noStrike" dirty="0">
                          <a:effectLst/>
                        </a:rPr>
                        <a:t>Allegation Dismissed</a:t>
                      </a:r>
                      <a:endParaRPr lang="en-AU" sz="1100" b="1"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b"/>
                      <a:r>
                        <a:rPr lang="en-AU" sz="1100" u="none" strike="noStrike" dirty="0">
                          <a:effectLst/>
                        </a:rPr>
                        <a:t>Zero marks</a:t>
                      </a:r>
                      <a:endParaRPr lang="en-AU" sz="1100" b="1" i="0" u="none" strike="noStrike" dirty="0">
                        <a:solidFill>
                          <a:srgbClr val="000000"/>
                        </a:solidFill>
                        <a:effectLst/>
                        <a:latin typeface="Calibri" panose="020F0502020204030204" pitchFamily="34" charset="0"/>
                      </a:endParaRPr>
                    </a:p>
                  </a:txBody>
                  <a:tcPr marL="5953" marR="5953" marT="5953" marB="0" anchor="ctr"/>
                </a:tc>
                <a:extLst>
                  <a:ext uri="{0D108BD9-81ED-4DB2-BD59-A6C34878D82A}">
                    <a16:rowId xmlns:a16="http://schemas.microsoft.com/office/drawing/2014/main" val="1588210238"/>
                  </a:ext>
                </a:extLst>
              </a:tr>
              <a:tr h="94417">
                <a:tc>
                  <a:txBody>
                    <a:bodyPr/>
                    <a:lstStyle/>
                    <a:p>
                      <a:pPr algn="l" fontAlgn="b"/>
                      <a:endParaRPr lang="en-AU" sz="1200" b="1" i="0" u="none" strike="noStrike" dirty="0">
                        <a:solidFill>
                          <a:srgbClr val="000000"/>
                        </a:solidFill>
                        <a:effectLst/>
                        <a:latin typeface="Calibri" panose="020F0502020204030204" pitchFamily="34" charset="0"/>
                      </a:endParaRPr>
                    </a:p>
                  </a:txBody>
                  <a:tcPr marL="5953" marR="5953" marT="5953" marB="0" anchor="b"/>
                </a:tc>
                <a:tc>
                  <a:txBody>
                    <a:bodyPr/>
                    <a:lstStyle/>
                    <a:p>
                      <a:pPr algn="l" fontAlgn="b"/>
                      <a:r>
                        <a:rPr lang="en-AU" sz="1200" b="1" i="0" u="none" strike="noStrike" dirty="0">
                          <a:solidFill>
                            <a:srgbClr val="000000"/>
                          </a:solidFill>
                          <a:effectLst/>
                          <a:latin typeface="Calibri" panose="020F0502020204030204" pitchFamily="34" charset="0"/>
                        </a:rPr>
                        <a:t>EDU10446</a:t>
                      </a:r>
                    </a:p>
                  </a:txBody>
                  <a:tcPr marL="5953" marR="5953" marT="5953" marB="0" anchor="b"/>
                </a:tc>
                <a:tc>
                  <a:txBody>
                    <a:bodyPr/>
                    <a:lstStyle/>
                    <a:p>
                      <a:pPr algn="ctr" fontAlgn="ctr"/>
                      <a:endParaRPr lang="en-AU" sz="1200" b="1"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extLst>
                  <a:ext uri="{0D108BD9-81ED-4DB2-BD59-A6C34878D82A}">
                    <a16:rowId xmlns:a16="http://schemas.microsoft.com/office/drawing/2014/main" val="1066986186"/>
                  </a:ext>
                </a:extLst>
              </a:tr>
              <a:tr h="138650">
                <a:tc>
                  <a:txBody>
                    <a:bodyPr/>
                    <a:lstStyle/>
                    <a:p>
                      <a:pPr algn="l" fontAlgn="b"/>
                      <a:endParaRPr lang="en-AU" sz="1200" b="1" i="0" u="none" strike="noStrike" dirty="0">
                        <a:solidFill>
                          <a:srgbClr val="000000"/>
                        </a:solidFill>
                        <a:effectLst/>
                        <a:latin typeface="Calibri" panose="020F0502020204030204" pitchFamily="34" charset="0"/>
                      </a:endParaRPr>
                    </a:p>
                  </a:txBody>
                  <a:tcPr marL="5953" marR="5953" marT="5953" marB="0" anchor="b"/>
                </a:tc>
                <a:tc>
                  <a:txBody>
                    <a:bodyPr/>
                    <a:lstStyle/>
                    <a:p>
                      <a:pPr algn="l" fontAlgn="b"/>
                      <a:endParaRPr lang="en-AU" sz="1200" b="1" i="0" u="none" strike="noStrike" dirty="0">
                        <a:solidFill>
                          <a:srgbClr val="000000"/>
                        </a:solidFill>
                        <a:effectLst/>
                        <a:latin typeface="Calibri" panose="020F0502020204030204" pitchFamily="34" charset="0"/>
                      </a:endParaRPr>
                    </a:p>
                  </a:txBody>
                  <a:tcPr marL="5953" marR="5953" marT="5953" marB="0" anchor="b"/>
                </a:tc>
                <a:tc>
                  <a:txBody>
                    <a:bodyPr/>
                    <a:lstStyle/>
                    <a:p>
                      <a:pPr algn="ctr" fontAlgn="ctr"/>
                      <a:endParaRPr lang="en-AU" sz="1200" b="1"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extLst>
                  <a:ext uri="{0D108BD9-81ED-4DB2-BD59-A6C34878D82A}">
                    <a16:rowId xmlns:a16="http://schemas.microsoft.com/office/drawing/2014/main" val="1272849433"/>
                  </a:ext>
                </a:extLst>
              </a:tr>
              <a:tr h="94417">
                <a:tc rowSpan="2">
                  <a:txBody>
                    <a:bodyPr/>
                    <a:lstStyle/>
                    <a:p>
                      <a:pPr algn="l" fontAlgn="b"/>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b"/>
                </a:tc>
                <a:tc>
                  <a:txBody>
                    <a:bodyPr/>
                    <a:lstStyle/>
                    <a:p>
                      <a:pPr algn="l" fontAlgn="b"/>
                      <a:r>
                        <a:rPr lang="en-AU" sz="1200" u="none" strike="noStrike" dirty="0">
                          <a:effectLst/>
                        </a:rPr>
                        <a:t>S1 2019</a:t>
                      </a:r>
                      <a:endParaRPr lang="en-AU" sz="1200" b="1" i="0" u="none" strike="noStrike" dirty="0">
                        <a:solidFill>
                          <a:srgbClr val="000000"/>
                        </a:solidFill>
                        <a:effectLst/>
                        <a:latin typeface="Calibri" panose="020F0502020204030204" pitchFamily="34" charset="0"/>
                      </a:endParaRPr>
                    </a:p>
                  </a:txBody>
                  <a:tcPr marL="5953" marR="5953" marT="5953" marB="0" anchor="b"/>
                </a:tc>
                <a:tc>
                  <a:txBody>
                    <a:bodyPr/>
                    <a:lstStyle/>
                    <a:p>
                      <a:pPr algn="ctr" fontAlgn="ctr"/>
                      <a:r>
                        <a:rPr lang="en-AU" sz="1200" u="none" strike="noStrike" dirty="0">
                          <a:effectLst/>
                        </a:rPr>
                        <a:t>34 / 1032</a:t>
                      </a:r>
                      <a:endParaRPr lang="en-AU" sz="1200" b="1"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b="0" i="0" u="none" strike="noStrike" dirty="0">
                          <a:solidFill>
                            <a:srgbClr val="000000"/>
                          </a:solidFill>
                          <a:effectLst/>
                          <a:latin typeface="Calibri" panose="020F0502020204030204" pitchFamily="34" charset="0"/>
                        </a:rPr>
                        <a:t>3.3</a:t>
                      </a:r>
                    </a:p>
                  </a:txBody>
                  <a:tcPr marL="5953" marR="5953" marT="5953" marB="0" anchor="ctr"/>
                </a:tc>
                <a:tc>
                  <a:txBody>
                    <a:bodyPr/>
                    <a:lstStyle/>
                    <a:p>
                      <a:pPr algn="ctr" fontAlgn="ctr"/>
                      <a:r>
                        <a:rPr lang="en-AU" sz="1200" u="none" strike="noStrike" dirty="0">
                          <a:effectLst/>
                        </a:rPr>
                        <a:t>23</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b="0" i="0" u="none" strike="noStrike" dirty="0">
                          <a:solidFill>
                            <a:schemeClr val="dk1"/>
                          </a:solidFill>
                          <a:effectLst/>
                          <a:latin typeface="+mn-lt"/>
                        </a:rPr>
                        <a:t> 5</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b="0" i="0" u="none" strike="noStrike" dirty="0">
                          <a:solidFill>
                            <a:srgbClr val="000000"/>
                          </a:solidFill>
                          <a:effectLst/>
                          <a:latin typeface="Calibri" panose="020F0502020204030204" pitchFamily="34" charset="0"/>
                        </a:rPr>
                        <a:t>1</a:t>
                      </a: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2</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1</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b="0" i="0" u="none" strike="noStrike" dirty="0">
                          <a:solidFill>
                            <a:srgbClr val="000000"/>
                          </a:solidFill>
                          <a:effectLst/>
                          <a:latin typeface="Calibri" panose="020F0502020204030204" pitchFamily="34" charset="0"/>
                        </a:rPr>
                        <a:t>2</a:t>
                      </a: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extLst>
                  <a:ext uri="{0D108BD9-81ED-4DB2-BD59-A6C34878D82A}">
                    <a16:rowId xmlns:a16="http://schemas.microsoft.com/office/drawing/2014/main" val="3828605978"/>
                  </a:ext>
                </a:extLst>
              </a:tr>
              <a:tr h="0">
                <a:tc vMerge="1">
                  <a:txBody>
                    <a:bodyPr/>
                    <a:lstStyle/>
                    <a:p>
                      <a:endParaRPr lang="en-AU"/>
                    </a:p>
                  </a:txBody>
                  <a:tcPr/>
                </a:tc>
                <a:tc gridSpan="2">
                  <a:txBody>
                    <a:bodyPr/>
                    <a:lstStyle/>
                    <a:p>
                      <a:pPr algn="l" fontAlgn="b"/>
                      <a:r>
                        <a:rPr lang="en-AU" sz="1300" b="1" i="0" u="none" strike="noStrike" dirty="0">
                          <a:solidFill>
                            <a:srgbClr val="00B050"/>
                          </a:solidFill>
                          <a:effectLst/>
                          <a:latin typeface="Calibri" panose="020F0502020204030204" pitchFamily="34" charset="0"/>
                        </a:rPr>
                        <a:t>Quiz Introduced</a:t>
                      </a:r>
                    </a:p>
                  </a:txBody>
                  <a:tcPr marL="5953" marR="5953" marT="5953" marB="0" anchor="b"/>
                </a:tc>
                <a:tc hMerge="1">
                  <a:txBody>
                    <a:bodyPr/>
                    <a:lstStyle/>
                    <a:p>
                      <a:pPr algn="ctr" fontAlgn="ctr"/>
                      <a:endParaRPr lang="en-AU" sz="1200" b="1"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extLst>
                  <a:ext uri="{0D108BD9-81ED-4DB2-BD59-A6C34878D82A}">
                    <a16:rowId xmlns:a16="http://schemas.microsoft.com/office/drawing/2014/main" val="2814264051"/>
                  </a:ext>
                </a:extLst>
              </a:tr>
              <a:tr h="148815">
                <a:tc>
                  <a:txBody>
                    <a:bodyPr/>
                    <a:lstStyle/>
                    <a:p>
                      <a:pPr algn="l" fontAlgn="b"/>
                      <a:r>
                        <a:rPr lang="en-AU" sz="1200" u="none" strike="noStrike" dirty="0">
                          <a:effectLst/>
                        </a:rPr>
                        <a:t> </a:t>
                      </a:r>
                      <a:endParaRPr lang="en-AU" sz="1200" b="1" i="0" u="none" strike="noStrike" dirty="0">
                        <a:solidFill>
                          <a:srgbClr val="000000"/>
                        </a:solidFill>
                        <a:effectLst/>
                        <a:latin typeface="Calibri" panose="020F0502020204030204" pitchFamily="34" charset="0"/>
                      </a:endParaRPr>
                    </a:p>
                  </a:txBody>
                  <a:tcPr marL="5953" marR="5953" marT="5953" marB="0" anchor="b"/>
                </a:tc>
                <a:tc>
                  <a:txBody>
                    <a:bodyPr/>
                    <a:lstStyle/>
                    <a:p>
                      <a:pPr algn="l" fontAlgn="b"/>
                      <a:r>
                        <a:rPr lang="en-AU" sz="1200" u="none" strike="noStrike" dirty="0">
                          <a:effectLst/>
                        </a:rPr>
                        <a:t>S2 2019</a:t>
                      </a:r>
                      <a:endParaRPr lang="en-AU" sz="1200" b="1" i="0" u="none" strike="noStrike" dirty="0">
                        <a:solidFill>
                          <a:srgbClr val="000000"/>
                        </a:solidFill>
                        <a:effectLst/>
                        <a:latin typeface="Calibri" panose="020F0502020204030204" pitchFamily="34" charset="0"/>
                      </a:endParaRPr>
                    </a:p>
                  </a:txBody>
                  <a:tcPr marL="5953" marR="5953" marT="5953" marB="0" anchor="b"/>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200" b="0" i="0" u="none" strike="noStrike" dirty="0">
                          <a:solidFill>
                            <a:schemeClr val="dk1"/>
                          </a:solidFill>
                          <a:effectLst/>
                          <a:latin typeface="+mn-lt"/>
                        </a:rPr>
                        <a:t>11 / 668</a:t>
                      </a:r>
                      <a:endParaRPr lang="en-AU" sz="1200" b="1"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300" b="1" u="none" strike="noStrike" dirty="0">
                          <a:solidFill>
                            <a:srgbClr val="00B050"/>
                          </a:solidFill>
                          <a:effectLst/>
                        </a:rPr>
                        <a:t>1.7 </a:t>
                      </a:r>
                      <a:endParaRPr lang="en-AU" sz="1300" b="1" i="0" u="none" strike="noStrike" dirty="0">
                        <a:solidFill>
                          <a:srgbClr val="00B050"/>
                        </a:solidFill>
                        <a:effectLst/>
                        <a:latin typeface="Calibri" panose="020F0502020204030204" pitchFamily="34" charset="0"/>
                      </a:endParaRPr>
                    </a:p>
                  </a:txBody>
                  <a:tcPr marL="5953" marR="5953" marT="5953"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200" b="0" i="0" u="none" strike="noStrike" dirty="0">
                          <a:solidFill>
                            <a:schemeClr val="dk1"/>
                          </a:solidFill>
                          <a:effectLst/>
                          <a:latin typeface="+mn-lt"/>
                        </a:rPr>
                        <a:t>5</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3</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3 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extLst>
                  <a:ext uri="{0D108BD9-81ED-4DB2-BD59-A6C34878D82A}">
                    <a16:rowId xmlns:a16="http://schemas.microsoft.com/office/drawing/2014/main" val="854887482"/>
                  </a:ext>
                </a:extLst>
              </a:tr>
              <a:tr h="148815">
                <a:tc>
                  <a:txBody>
                    <a:bodyPr/>
                    <a:lstStyle/>
                    <a:p>
                      <a:pPr algn="l" fontAlgn="b"/>
                      <a:r>
                        <a:rPr lang="en-AU" sz="1200" u="none" strike="noStrike" dirty="0">
                          <a:effectLst/>
                        </a:rPr>
                        <a:t> </a:t>
                      </a:r>
                      <a:endParaRPr lang="en-AU" sz="1200" b="1" i="0" u="none" strike="noStrike" dirty="0">
                        <a:solidFill>
                          <a:srgbClr val="000000"/>
                        </a:solidFill>
                        <a:effectLst/>
                        <a:latin typeface="Calibri" panose="020F0502020204030204" pitchFamily="34" charset="0"/>
                      </a:endParaRPr>
                    </a:p>
                  </a:txBody>
                  <a:tcPr marL="5953" marR="5953" marT="5953" marB="0" anchor="b"/>
                </a:tc>
                <a:tc>
                  <a:txBody>
                    <a:bodyPr/>
                    <a:lstStyle/>
                    <a:p>
                      <a:pPr algn="l" fontAlgn="b"/>
                      <a:r>
                        <a:rPr lang="en-AU" sz="1200" u="none" strike="noStrike" dirty="0">
                          <a:effectLst/>
                        </a:rPr>
                        <a:t>S3 2019</a:t>
                      </a:r>
                      <a:endParaRPr lang="en-AU" sz="1200" b="1" i="0" u="none" strike="noStrike" dirty="0">
                        <a:solidFill>
                          <a:srgbClr val="000000"/>
                        </a:solidFill>
                        <a:effectLst/>
                        <a:latin typeface="Calibri" panose="020F0502020204030204" pitchFamily="34" charset="0"/>
                      </a:endParaRPr>
                    </a:p>
                  </a:txBody>
                  <a:tcPr marL="5953" marR="5953" marT="5953" marB="0" anchor="b"/>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200" b="0" i="0" u="none" strike="noStrike" dirty="0">
                          <a:solidFill>
                            <a:schemeClr val="dk1"/>
                          </a:solidFill>
                          <a:effectLst/>
                          <a:latin typeface="+mn-lt"/>
                        </a:rPr>
                        <a:t>5 / 478</a:t>
                      </a:r>
                      <a:endParaRPr lang="en-AU" sz="1200" b="1"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300" b="1" u="none" strike="noStrike" dirty="0">
                          <a:solidFill>
                            <a:srgbClr val="00B050"/>
                          </a:solidFill>
                          <a:effectLst/>
                        </a:rPr>
                        <a:t>1.1 </a:t>
                      </a:r>
                      <a:endParaRPr lang="en-AU" sz="1300" b="1" i="0" u="none" strike="noStrike" dirty="0">
                        <a:solidFill>
                          <a:srgbClr val="00B050"/>
                        </a:solidFill>
                        <a:effectLst/>
                        <a:latin typeface="Calibri" panose="020F0502020204030204" pitchFamily="34" charset="0"/>
                      </a:endParaRPr>
                    </a:p>
                  </a:txBody>
                  <a:tcPr marL="5953" marR="5953" marT="5953"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200" b="0" i="0" u="none" strike="noStrike" dirty="0">
                          <a:solidFill>
                            <a:schemeClr val="dk1"/>
                          </a:solidFill>
                          <a:effectLst/>
                          <a:latin typeface="+mn-lt"/>
                        </a:rPr>
                        <a:t>4</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1</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 </a:t>
                      </a: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 </a:t>
                      </a:r>
                      <a:endParaRPr lang="en-AU" sz="1200" b="0" i="0" u="none" strike="noStrike">
                        <a:solidFill>
                          <a:srgbClr val="000000"/>
                        </a:solidFill>
                        <a:effectLst/>
                        <a:latin typeface="Calibri" panose="020F0502020204030204" pitchFamily="34" charset="0"/>
                      </a:endParaRPr>
                    </a:p>
                  </a:txBody>
                  <a:tcPr marL="5953" marR="5953" marT="5953" marB="0" anchor="ctr"/>
                </a:tc>
                <a:extLst>
                  <a:ext uri="{0D108BD9-81ED-4DB2-BD59-A6C34878D82A}">
                    <a16:rowId xmlns:a16="http://schemas.microsoft.com/office/drawing/2014/main" val="2258620799"/>
                  </a:ext>
                </a:extLst>
              </a:tr>
              <a:tr h="148815">
                <a:tc>
                  <a:txBody>
                    <a:bodyPr/>
                    <a:lstStyle/>
                    <a:p>
                      <a:pPr algn="l" fontAlgn="b"/>
                      <a:r>
                        <a:rPr lang="en-AU" sz="1200" u="none" strike="noStrike" dirty="0">
                          <a:effectLst/>
                        </a:rPr>
                        <a:t> </a:t>
                      </a:r>
                      <a:endParaRPr lang="en-AU" sz="1200" b="1" i="0" u="none" strike="noStrike" dirty="0">
                        <a:solidFill>
                          <a:srgbClr val="000000"/>
                        </a:solidFill>
                        <a:effectLst/>
                        <a:latin typeface="Calibri" panose="020F0502020204030204" pitchFamily="34" charset="0"/>
                      </a:endParaRPr>
                    </a:p>
                  </a:txBody>
                  <a:tcPr marL="5953" marR="5953" marT="5953" marB="0" anchor="b"/>
                </a:tc>
                <a:tc>
                  <a:txBody>
                    <a:bodyPr/>
                    <a:lstStyle/>
                    <a:p>
                      <a:pPr algn="l" fontAlgn="b"/>
                      <a:r>
                        <a:rPr lang="en-AU" sz="1200" u="none" strike="noStrike">
                          <a:effectLst/>
                        </a:rPr>
                        <a:t> </a:t>
                      </a:r>
                      <a:endParaRPr lang="en-AU" sz="1200" b="1" i="0" u="none" strike="noStrike">
                        <a:solidFill>
                          <a:srgbClr val="000000"/>
                        </a:solidFill>
                        <a:effectLst/>
                        <a:latin typeface="Calibri" panose="020F0502020204030204" pitchFamily="34" charset="0"/>
                      </a:endParaRPr>
                    </a:p>
                  </a:txBody>
                  <a:tcPr marL="5953" marR="5953" marT="5953" marB="0" anchor="b"/>
                </a:tc>
                <a:tc>
                  <a:txBody>
                    <a:bodyPr/>
                    <a:lstStyle/>
                    <a:p>
                      <a:pPr algn="ctr" fontAlgn="ctr"/>
                      <a:r>
                        <a:rPr lang="en-AU" sz="1200" u="none" strike="noStrike" dirty="0">
                          <a:effectLst/>
                        </a:rPr>
                        <a:t> </a:t>
                      </a:r>
                      <a:endParaRPr lang="en-AU" sz="1200" b="1"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300" b="1" u="none" strike="noStrike" dirty="0">
                          <a:solidFill>
                            <a:srgbClr val="00B050"/>
                          </a:solidFill>
                          <a:effectLst/>
                        </a:rPr>
                        <a:t> </a:t>
                      </a:r>
                      <a:endParaRPr lang="en-AU" sz="1300" b="1" i="0" u="none" strike="noStrike" dirty="0">
                        <a:solidFill>
                          <a:srgbClr val="00B05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 </a:t>
                      </a: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 </a:t>
                      </a: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 </a:t>
                      </a: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extLst>
                  <a:ext uri="{0D108BD9-81ED-4DB2-BD59-A6C34878D82A}">
                    <a16:rowId xmlns:a16="http://schemas.microsoft.com/office/drawing/2014/main" val="4131512115"/>
                  </a:ext>
                </a:extLst>
              </a:tr>
              <a:tr h="148815">
                <a:tc>
                  <a:txBody>
                    <a:bodyPr/>
                    <a:lstStyle/>
                    <a:p>
                      <a:pPr algn="l" fontAlgn="b"/>
                      <a:r>
                        <a:rPr lang="en-AU" sz="1200" u="none" strike="noStrike" dirty="0">
                          <a:effectLst/>
                        </a:rPr>
                        <a:t> </a:t>
                      </a:r>
                      <a:endParaRPr lang="en-AU" sz="1200" b="1" i="0" u="none" strike="noStrike" dirty="0">
                        <a:solidFill>
                          <a:srgbClr val="000000"/>
                        </a:solidFill>
                        <a:effectLst/>
                        <a:latin typeface="Calibri" panose="020F0502020204030204" pitchFamily="34" charset="0"/>
                      </a:endParaRPr>
                    </a:p>
                  </a:txBody>
                  <a:tcPr marL="5953" marR="5953" marT="5953" marB="0" anchor="b"/>
                </a:tc>
                <a:tc>
                  <a:txBody>
                    <a:bodyPr/>
                    <a:lstStyle/>
                    <a:p>
                      <a:pPr algn="l" fontAlgn="b"/>
                      <a:r>
                        <a:rPr lang="en-AU" sz="1200" u="none" strike="noStrike">
                          <a:effectLst/>
                        </a:rPr>
                        <a:t>S1 2020</a:t>
                      </a:r>
                      <a:endParaRPr lang="en-AU" sz="1200" b="1" i="0" u="none" strike="noStrike">
                        <a:solidFill>
                          <a:srgbClr val="000000"/>
                        </a:solidFill>
                        <a:effectLst/>
                        <a:latin typeface="Calibri" panose="020F0502020204030204" pitchFamily="34" charset="0"/>
                      </a:endParaRPr>
                    </a:p>
                  </a:txBody>
                  <a:tcPr marL="5953" marR="5953" marT="5953" marB="0" anchor="b"/>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200" u="none" strike="noStrike" dirty="0">
                          <a:effectLst/>
                        </a:rPr>
                        <a:t>14 / 947</a:t>
                      </a:r>
                      <a:endParaRPr lang="en-AU" sz="1200" b="1"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300" b="1" u="none" strike="noStrike" dirty="0">
                          <a:solidFill>
                            <a:srgbClr val="00B050"/>
                          </a:solidFill>
                          <a:effectLst/>
                        </a:rPr>
                        <a:t>1.5 </a:t>
                      </a:r>
                      <a:endParaRPr lang="en-AU" sz="1300" b="1" i="0" u="none" strike="noStrike" dirty="0">
                        <a:solidFill>
                          <a:srgbClr val="00B050"/>
                        </a:solidFill>
                        <a:effectLst/>
                        <a:latin typeface="Calibri" panose="020F0502020204030204" pitchFamily="34" charset="0"/>
                      </a:endParaRPr>
                    </a:p>
                  </a:txBody>
                  <a:tcPr marL="5953" marR="5953" marT="5953"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200" b="0" i="0" u="none" strike="noStrike" dirty="0">
                          <a:solidFill>
                            <a:schemeClr val="dk1"/>
                          </a:solidFill>
                          <a:effectLst/>
                          <a:latin typeface="+mn-lt"/>
                        </a:rPr>
                        <a:t>12</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1</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1 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 </a:t>
                      </a:r>
                      <a:endParaRPr lang="en-AU" sz="1200" b="0" i="0" u="none" strike="noStrike">
                        <a:solidFill>
                          <a:srgbClr val="000000"/>
                        </a:solidFill>
                        <a:effectLst/>
                        <a:latin typeface="Calibri" panose="020F0502020204030204" pitchFamily="34" charset="0"/>
                      </a:endParaRPr>
                    </a:p>
                  </a:txBody>
                  <a:tcPr marL="5953" marR="5953" marT="5953" marB="0" anchor="ctr"/>
                </a:tc>
                <a:extLst>
                  <a:ext uri="{0D108BD9-81ED-4DB2-BD59-A6C34878D82A}">
                    <a16:rowId xmlns:a16="http://schemas.microsoft.com/office/drawing/2014/main" val="4262348043"/>
                  </a:ext>
                </a:extLst>
              </a:tr>
              <a:tr h="148815">
                <a:tc>
                  <a:txBody>
                    <a:bodyPr/>
                    <a:lstStyle/>
                    <a:p>
                      <a:pPr algn="l" fontAlgn="b"/>
                      <a:r>
                        <a:rPr lang="en-AU" sz="1200" u="none" strike="noStrike">
                          <a:effectLst/>
                        </a:rPr>
                        <a:t> </a:t>
                      </a:r>
                      <a:endParaRPr lang="en-AU" sz="1200" b="1" i="0" u="none" strike="noStrike">
                        <a:solidFill>
                          <a:srgbClr val="000000"/>
                        </a:solidFill>
                        <a:effectLst/>
                        <a:latin typeface="Calibri" panose="020F0502020204030204" pitchFamily="34" charset="0"/>
                      </a:endParaRPr>
                    </a:p>
                  </a:txBody>
                  <a:tcPr marL="5953" marR="5953" marT="5953" marB="0" anchor="b"/>
                </a:tc>
                <a:tc>
                  <a:txBody>
                    <a:bodyPr/>
                    <a:lstStyle/>
                    <a:p>
                      <a:pPr algn="l" fontAlgn="b"/>
                      <a:r>
                        <a:rPr lang="en-AU" sz="1200" u="none" strike="noStrike">
                          <a:effectLst/>
                        </a:rPr>
                        <a:t>S2 2020</a:t>
                      </a:r>
                      <a:endParaRPr lang="en-AU" sz="1200" b="1" i="0" u="none" strike="noStrike">
                        <a:solidFill>
                          <a:srgbClr val="000000"/>
                        </a:solidFill>
                        <a:effectLst/>
                        <a:latin typeface="Calibri" panose="020F0502020204030204" pitchFamily="34" charset="0"/>
                      </a:endParaRPr>
                    </a:p>
                  </a:txBody>
                  <a:tcPr marL="5953" marR="5953" marT="5953" marB="0" anchor="b"/>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200" b="0" i="0" u="none" strike="noStrike" dirty="0">
                          <a:solidFill>
                            <a:schemeClr val="dk1"/>
                          </a:solidFill>
                          <a:effectLst/>
                          <a:latin typeface="+mn-lt"/>
                        </a:rPr>
                        <a:t>10 * / 744</a:t>
                      </a:r>
                      <a:endParaRPr lang="en-AU" sz="1200" b="1"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300" b="1" u="none" strike="noStrike" dirty="0">
                          <a:solidFill>
                            <a:srgbClr val="00B050"/>
                          </a:solidFill>
                          <a:effectLst/>
                        </a:rPr>
                        <a:t>1.3 </a:t>
                      </a:r>
                      <a:endParaRPr lang="en-AU" sz="1300" b="1" i="0" u="none" strike="noStrike" dirty="0">
                        <a:solidFill>
                          <a:srgbClr val="00B050"/>
                        </a:solidFill>
                        <a:effectLst/>
                        <a:latin typeface="Calibri" panose="020F0502020204030204" pitchFamily="34" charset="0"/>
                      </a:endParaRPr>
                    </a:p>
                  </a:txBody>
                  <a:tcPr marL="5953" marR="5953" marT="5953" marB="0" anchor="ctr"/>
                </a:tc>
                <a:tc>
                  <a:txBody>
                    <a:bodyPr/>
                    <a:lstStyle/>
                    <a:p>
                      <a:pPr algn="ctr" fontAlgn="ctr"/>
                      <a:r>
                        <a:rPr lang="en-AU" sz="1200" b="0" i="0" u="none" strike="noStrike" dirty="0">
                          <a:solidFill>
                            <a:srgbClr val="000000"/>
                          </a:solidFill>
                          <a:effectLst/>
                          <a:latin typeface="Calibri" panose="020F0502020204030204" pitchFamily="34" charset="0"/>
                        </a:rPr>
                        <a:t>5</a:t>
                      </a:r>
                    </a:p>
                  </a:txBody>
                  <a:tcPr marL="5953" marR="5953" marT="5953" marB="0" anchor="ctr"/>
                </a:tc>
                <a:tc>
                  <a:txBody>
                    <a:bodyPr/>
                    <a:lstStyle/>
                    <a:p>
                      <a:pPr algn="ctr" fontAlgn="ctr"/>
                      <a:r>
                        <a:rPr lang="en-AU" sz="1200" u="none" strike="noStrike" dirty="0">
                          <a:effectLst/>
                        </a:rPr>
                        <a:t> 5</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 </a:t>
                      </a: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 </a:t>
                      </a: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 </a:t>
                      </a:r>
                      <a:endParaRPr lang="en-AU" sz="1200" b="0" i="0" u="none" strike="noStrike">
                        <a:solidFill>
                          <a:srgbClr val="000000"/>
                        </a:solidFill>
                        <a:effectLst/>
                        <a:latin typeface="Calibri" panose="020F0502020204030204" pitchFamily="34" charset="0"/>
                      </a:endParaRPr>
                    </a:p>
                  </a:txBody>
                  <a:tcPr marL="5953" marR="5953" marT="5953" marB="0" anchor="ctr"/>
                </a:tc>
                <a:extLst>
                  <a:ext uri="{0D108BD9-81ED-4DB2-BD59-A6C34878D82A}">
                    <a16:rowId xmlns:a16="http://schemas.microsoft.com/office/drawing/2014/main" val="4005937573"/>
                  </a:ext>
                </a:extLst>
              </a:tr>
              <a:tr h="148815">
                <a:tc>
                  <a:txBody>
                    <a:bodyPr/>
                    <a:lstStyle/>
                    <a:p>
                      <a:pPr algn="l" fontAlgn="b"/>
                      <a:r>
                        <a:rPr lang="en-AU" sz="1200" u="none" strike="noStrike" dirty="0">
                          <a:effectLst/>
                        </a:rPr>
                        <a:t> </a:t>
                      </a:r>
                      <a:endParaRPr lang="en-AU" sz="1200" b="1" i="0" u="none" strike="noStrike" dirty="0">
                        <a:solidFill>
                          <a:srgbClr val="000000"/>
                        </a:solidFill>
                        <a:effectLst/>
                        <a:latin typeface="Calibri" panose="020F0502020204030204" pitchFamily="34" charset="0"/>
                      </a:endParaRPr>
                    </a:p>
                  </a:txBody>
                  <a:tcPr marL="5953" marR="5953" marT="5953" marB="0" anchor="b"/>
                </a:tc>
                <a:tc>
                  <a:txBody>
                    <a:bodyPr/>
                    <a:lstStyle/>
                    <a:p>
                      <a:pPr algn="l" fontAlgn="b"/>
                      <a:r>
                        <a:rPr lang="en-AU" sz="1200" u="none" strike="noStrike">
                          <a:effectLst/>
                        </a:rPr>
                        <a:t> </a:t>
                      </a:r>
                      <a:endParaRPr lang="en-AU" sz="1200" b="1" i="0" u="none" strike="noStrike">
                        <a:solidFill>
                          <a:srgbClr val="000000"/>
                        </a:solidFill>
                        <a:effectLst/>
                        <a:latin typeface="Calibri" panose="020F0502020204030204" pitchFamily="34" charset="0"/>
                      </a:endParaRPr>
                    </a:p>
                  </a:txBody>
                  <a:tcPr marL="5953" marR="5953" marT="5953" marB="0" anchor="b"/>
                </a:tc>
                <a:tc>
                  <a:txBody>
                    <a:bodyPr/>
                    <a:lstStyle/>
                    <a:p>
                      <a:pPr algn="ctr" fontAlgn="ctr"/>
                      <a:r>
                        <a:rPr lang="en-AU" sz="1200" u="none" strike="noStrike" dirty="0">
                          <a:effectLst/>
                        </a:rPr>
                        <a:t> </a:t>
                      </a:r>
                      <a:endParaRPr lang="en-AU" sz="1200" b="1"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 </a:t>
                      </a: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 </a:t>
                      </a: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 </a:t>
                      </a: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extLst>
                  <a:ext uri="{0D108BD9-81ED-4DB2-BD59-A6C34878D82A}">
                    <a16:rowId xmlns:a16="http://schemas.microsoft.com/office/drawing/2014/main" val="3121524236"/>
                  </a:ext>
                </a:extLst>
              </a:tr>
              <a:tr h="94417">
                <a:tc>
                  <a:txBody>
                    <a:bodyPr/>
                    <a:lstStyle/>
                    <a:p>
                      <a:pPr algn="l" fontAlgn="b"/>
                      <a:r>
                        <a:rPr lang="en-AU" sz="1200" u="none" strike="noStrike" dirty="0">
                          <a:effectLst/>
                        </a:rPr>
                        <a:t> </a:t>
                      </a:r>
                      <a:endParaRPr lang="en-AU" sz="1200" b="1" i="0" u="none" strike="noStrike" dirty="0">
                        <a:solidFill>
                          <a:srgbClr val="000000"/>
                        </a:solidFill>
                        <a:effectLst/>
                        <a:latin typeface="Calibri" panose="020F0502020204030204" pitchFamily="34" charset="0"/>
                      </a:endParaRPr>
                    </a:p>
                  </a:txBody>
                  <a:tcPr marL="5953" marR="5953" marT="5953" marB="0" anchor="b"/>
                </a:tc>
                <a:tc>
                  <a:txBody>
                    <a:bodyPr/>
                    <a:lstStyle/>
                    <a:p>
                      <a:pPr algn="l" fontAlgn="b"/>
                      <a:r>
                        <a:rPr lang="en-AU" sz="1200" b="1" u="none" strike="noStrike" dirty="0">
                          <a:effectLst/>
                        </a:rPr>
                        <a:t> MAT10706</a:t>
                      </a:r>
                      <a:endParaRPr lang="en-AU" sz="1200" b="1" i="0" u="none" strike="noStrike" dirty="0">
                        <a:solidFill>
                          <a:srgbClr val="000000"/>
                        </a:solidFill>
                        <a:effectLst/>
                        <a:latin typeface="Calibri" panose="020F0502020204030204" pitchFamily="34" charset="0"/>
                      </a:endParaRPr>
                    </a:p>
                  </a:txBody>
                  <a:tcPr marL="5953" marR="5953" marT="5953" marB="0" anchor="b"/>
                </a:tc>
                <a:tc>
                  <a:txBody>
                    <a:bodyPr/>
                    <a:lstStyle/>
                    <a:p>
                      <a:pPr algn="ctr" fontAlgn="ctr"/>
                      <a:r>
                        <a:rPr lang="en-AU" sz="1200" u="none" strike="noStrike" dirty="0">
                          <a:effectLst/>
                        </a:rPr>
                        <a:t> </a:t>
                      </a:r>
                      <a:endParaRPr lang="en-AU" sz="1200" b="1"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extLst>
                  <a:ext uri="{0D108BD9-81ED-4DB2-BD59-A6C34878D82A}">
                    <a16:rowId xmlns:a16="http://schemas.microsoft.com/office/drawing/2014/main" val="100040415"/>
                  </a:ext>
                </a:extLst>
              </a:tr>
              <a:tr h="0">
                <a:tc>
                  <a:txBody>
                    <a:bodyPr/>
                    <a:lstStyle/>
                    <a:p>
                      <a:pPr algn="l" fontAlgn="b"/>
                      <a:endParaRPr lang="en-AU" sz="1200" b="1" i="0" u="none" strike="noStrike" dirty="0">
                        <a:solidFill>
                          <a:srgbClr val="000000"/>
                        </a:solidFill>
                        <a:effectLst/>
                        <a:latin typeface="Calibri" panose="020F0502020204030204" pitchFamily="34" charset="0"/>
                      </a:endParaRPr>
                    </a:p>
                  </a:txBody>
                  <a:tcPr marL="5953" marR="5953" marT="5953" marB="0" anchor="b"/>
                </a:tc>
                <a:tc>
                  <a:txBody>
                    <a:bodyPr/>
                    <a:lstStyle/>
                    <a:p>
                      <a:pPr algn="l" fontAlgn="b"/>
                      <a:endParaRPr lang="en-AU" sz="1200" b="1" i="0" u="none" strike="noStrike" dirty="0">
                        <a:solidFill>
                          <a:srgbClr val="000000"/>
                        </a:solidFill>
                        <a:effectLst/>
                        <a:latin typeface="Calibri" panose="020F0502020204030204" pitchFamily="34" charset="0"/>
                      </a:endParaRPr>
                    </a:p>
                  </a:txBody>
                  <a:tcPr marL="5953" marR="5953" marT="5953" marB="0" anchor="b"/>
                </a:tc>
                <a:tc>
                  <a:txBody>
                    <a:bodyPr/>
                    <a:lstStyle/>
                    <a:p>
                      <a:pPr algn="ctr" fontAlgn="ctr"/>
                      <a:endParaRPr lang="en-AU" sz="1200" b="1"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extLst>
                  <a:ext uri="{0D108BD9-81ED-4DB2-BD59-A6C34878D82A}">
                    <a16:rowId xmlns:a16="http://schemas.microsoft.com/office/drawing/2014/main" val="3094502669"/>
                  </a:ext>
                </a:extLst>
              </a:tr>
              <a:tr h="94417">
                <a:tc>
                  <a:txBody>
                    <a:bodyPr/>
                    <a:lstStyle/>
                    <a:p>
                      <a:pPr algn="l" fontAlgn="b"/>
                      <a:endParaRPr lang="en-AU" sz="1200" b="1" i="0" u="none" strike="noStrike" dirty="0">
                        <a:solidFill>
                          <a:srgbClr val="000000"/>
                        </a:solidFill>
                        <a:effectLst/>
                        <a:latin typeface="Calibri" panose="020F0502020204030204" pitchFamily="34" charset="0"/>
                      </a:endParaRPr>
                    </a:p>
                  </a:txBody>
                  <a:tcPr marL="5953" marR="5953" marT="5953" marB="0" anchor="b"/>
                </a:tc>
                <a:tc>
                  <a:txBody>
                    <a:bodyPr/>
                    <a:lstStyle/>
                    <a:p>
                      <a:pPr algn="l" fontAlgn="b"/>
                      <a:r>
                        <a:rPr lang="en-AU" sz="1200" u="none" strike="noStrike">
                          <a:effectLst/>
                        </a:rPr>
                        <a:t>S1 2018</a:t>
                      </a:r>
                      <a:endParaRPr lang="en-AU" sz="1200" b="1" i="0" u="none" strike="noStrike">
                        <a:solidFill>
                          <a:srgbClr val="000000"/>
                        </a:solidFill>
                        <a:effectLst/>
                        <a:latin typeface="Calibri" panose="020F0502020204030204" pitchFamily="34" charset="0"/>
                      </a:endParaRPr>
                    </a:p>
                  </a:txBody>
                  <a:tcPr marL="5953" marR="5953" marT="5953" marB="0" anchor="b"/>
                </a:tc>
                <a:tc>
                  <a:txBody>
                    <a:bodyPr/>
                    <a:lstStyle/>
                    <a:p>
                      <a:pPr algn="ctr" fontAlgn="ctr"/>
                      <a:r>
                        <a:rPr lang="en-AU" sz="1200" u="none" strike="noStrike" dirty="0">
                          <a:effectLst/>
                        </a:rPr>
                        <a:t>21 / 120</a:t>
                      </a:r>
                      <a:endParaRPr lang="en-AU" sz="1200" b="1"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17.5</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2</a:t>
                      </a: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b="1" u="none" strike="noStrike" dirty="0">
                          <a:effectLst/>
                        </a:rPr>
                        <a:t>17</a:t>
                      </a:r>
                      <a:endParaRPr lang="en-AU" sz="1200" b="1"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2</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 </a:t>
                      </a: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 </a:t>
                      </a: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extLst>
                  <a:ext uri="{0D108BD9-81ED-4DB2-BD59-A6C34878D82A}">
                    <a16:rowId xmlns:a16="http://schemas.microsoft.com/office/drawing/2014/main" val="2881381616"/>
                  </a:ext>
                </a:extLst>
              </a:tr>
              <a:tr h="0">
                <a:tc>
                  <a:txBody>
                    <a:bodyPr/>
                    <a:lstStyle/>
                    <a:p>
                      <a:pPr algn="l" fontAlgn="b"/>
                      <a:endParaRPr lang="en-AU" sz="1200" b="1" i="0" u="none" strike="noStrike" dirty="0">
                        <a:solidFill>
                          <a:srgbClr val="000000"/>
                        </a:solidFill>
                        <a:effectLst/>
                        <a:latin typeface="Calibri" panose="020F0502020204030204" pitchFamily="34" charset="0"/>
                      </a:endParaRPr>
                    </a:p>
                  </a:txBody>
                  <a:tcPr marL="5953" marR="5953" marT="5953" marB="0" anchor="b"/>
                </a:tc>
                <a:tc gridSpan="2">
                  <a:txBody>
                    <a:bodyPr/>
                    <a:lstStyle/>
                    <a:p>
                      <a:pPr algn="l" fontAlgn="b"/>
                      <a:r>
                        <a:rPr lang="en-AU" sz="1300" b="1" i="0" u="none" strike="noStrike" dirty="0">
                          <a:solidFill>
                            <a:srgbClr val="00B050"/>
                          </a:solidFill>
                          <a:effectLst/>
                          <a:latin typeface="Calibri" panose="020F0502020204030204" pitchFamily="34" charset="0"/>
                        </a:rPr>
                        <a:t>Collusion Activity Introduced</a:t>
                      </a:r>
                    </a:p>
                  </a:txBody>
                  <a:tcPr marL="5953" marR="5953" marT="5953" marB="0" anchor="b"/>
                </a:tc>
                <a:tc hMerge="1">
                  <a:txBody>
                    <a:bodyPr/>
                    <a:lstStyle/>
                    <a:p>
                      <a:pPr algn="ctr" fontAlgn="ctr"/>
                      <a:endParaRPr lang="en-AU" sz="1200" b="1"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extLst>
                  <a:ext uri="{0D108BD9-81ED-4DB2-BD59-A6C34878D82A}">
                    <a16:rowId xmlns:a16="http://schemas.microsoft.com/office/drawing/2014/main" val="3246633599"/>
                  </a:ext>
                </a:extLst>
              </a:tr>
              <a:tr h="148815">
                <a:tc>
                  <a:txBody>
                    <a:bodyPr/>
                    <a:lstStyle/>
                    <a:p>
                      <a:pPr algn="l" fontAlgn="b"/>
                      <a:r>
                        <a:rPr lang="en-AU" sz="1200" u="none" strike="noStrike" dirty="0">
                          <a:effectLst/>
                        </a:rPr>
                        <a:t> </a:t>
                      </a:r>
                      <a:endParaRPr lang="en-AU" sz="1200" b="1" i="0" u="none" strike="noStrike" dirty="0">
                        <a:solidFill>
                          <a:srgbClr val="000000"/>
                        </a:solidFill>
                        <a:effectLst/>
                        <a:latin typeface="Calibri" panose="020F0502020204030204" pitchFamily="34" charset="0"/>
                      </a:endParaRPr>
                    </a:p>
                  </a:txBody>
                  <a:tcPr marL="5953" marR="5953" marT="5953" marB="0" anchor="b"/>
                </a:tc>
                <a:tc>
                  <a:txBody>
                    <a:bodyPr/>
                    <a:lstStyle/>
                    <a:p>
                      <a:pPr algn="l" fontAlgn="b"/>
                      <a:r>
                        <a:rPr lang="en-AU" sz="1200" u="none" strike="noStrike" dirty="0">
                          <a:effectLst/>
                        </a:rPr>
                        <a:t>S2 2018</a:t>
                      </a:r>
                      <a:endParaRPr lang="en-AU" sz="1200" b="1" i="0" u="none" strike="noStrike" dirty="0">
                        <a:solidFill>
                          <a:srgbClr val="000000"/>
                        </a:solidFill>
                        <a:effectLst/>
                        <a:latin typeface="Calibri" panose="020F0502020204030204" pitchFamily="34" charset="0"/>
                      </a:endParaRPr>
                    </a:p>
                  </a:txBody>
                  <a:tcPr marL="5953" marR="5953" marT="5953" marB="0" anchor="b"/>
                </a:tc>
                <a:tc>
                  <a:txBody>
                    <a:bodyPr/>
                    <a:lstStyle/>
                    <a:p>
                      <a:pPr algn="ctr" fontAlgn="ctr"/>
                      <a:r>
                        <a:rPr lang="en-AU" sz="1200" u="none" strike="noStrike" dirty="0">
                          <a:effectLst/>
                        </a:rPr>
                        <a:t>18 / 110</a:t>
                      </a:r>
                      <a:endParaRPr lang="en-AU" sz="1200" b="1"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300" b="1" u="none" strike="noStrike" dirty="0">
                          <a:solidFill>
                            <a:srgbClr val="00B050"/>
                          </a:solidFill>
                          <a:effectLst/>
                        </a:rPr>
                        <a:t> 16.3</a:t>
                      </a:r>
                      <a:endParaRPr lang="en-AU" sz="1300" b="1" i="0" u="none" strike="noStrike" dirty="0">
                        <a:solidFill>
                          <a:srgbClr val="00B05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2 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b="0" i="0" u="none" strike="noStrike" dirty="0">
                          <a:solidFill>
                            <a:srgbClr val="000000"/>
                          </a:solidFill>
                          <a:effectLst/>
                          <a:latin typeface="Calibri" panose="020F0502020204030204" pitchFamily="34" charset="0"/>
                        </a:rPr>
                        <a:t>15</a:t>
                      </a: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 </a:t>
                      </a: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1</a:t>
                      </a: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extLst>
                  <a:ext uri="{0D108BD9-81ED-4DB2-BD59-A6C34878D82A}">
                    <a16:rowId xmlns:a16="http://schemas.microsoft.com/office/drawing/2014/main" val="1674956415"/>
                  </a:ext>
                </a:extLst>
              </a:tr>
              <a:tr h="148815">
                <a:tc>
                  <a:txBody>
                    <a:bodyPr/>
                    <a:lstStyle/>
                    <a:p>
                      <a:pPr algn="l" fontAlgn="b"/>
                      <a:r>
                        <a:rPr lang="en-AU" sz="1200" u="none" strike="noStrike" dirty="0">
                          <a:effectLst/>
                        </a:rPr>
                        <a:t> </a:t>
                      </a:r>
                      <a:endParaRPr lang="en-AU" sz="1200" b="1" i="0" u="none" strike="noStrike" dirty="0">
                        <a:solidFill>
                          <a:srgbClr val="000000"/>
                        </a:solidFill>
                        <a:effectLst/>
                        <a:latin typeface="Calibri" panose="020F0502020204030204" pitchFamily="34" charset="0"/>
                      </a:endParaRPr>
                    </a:p>
                  </a:txBody>
                  <a:tcPr marL="5953" marR="5953" marT="5953" marB="0" anchor="b"/>
                </a:tc>
                <a:tc>
                  <a:txBody>
                    <a:bodyPr/>
                    <a:lstStyle/>
                    <a:p>
                      <a:pPr algn="l" fontAlgn="b"/>
                      <a:r>
                        <a:rPr lang="en-AU" sz="1200" u="none" strike="noStrike">
                          <a:effectLst/>
                        </a:rPr>
                        <a:t>S3 2018</a:t>
                      </a:r>
                      <a:endParaRPr lang="en-AU" sz="1200" b="1" i="0" u="none" strike="noStrike">
                        <a:solidFill>
                          <a:srgbClr val="000000"/>
                        </a:solidFill>
                        <a:effectLst/>
                        <a:latin typeface="Calibri" panose="020F0502020204030204" pitchFamily="34" charset="0"/>
                      </a:endParaRPr>
                    </a:p>
                  </a:txBody>
                  <a:tcPr marL="5953" marR="5953" marT="5953" marB="0" anchor="b"/>
                </a:tc>
                <a:tc>
                  <a:txBody>
                    <a:bodyPr/>
                    <a:lstStyle/>
                    <a:p>
                      <a:pPr algn="ctr" fontAlgn="ctr"/>
                      <a:r>
                        <a:rPr lang="en-AU" sz="1200" u="none" strike="noStrike" dirty="0">
                          <a:effectLst/>
                        </a:rPr>
                        <a:t>0 / 46</a:t>
                      </a:r>
                      <a:endParaRPr lang="en-AU" sz="1200" b="1"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300" b="1" u="none" strike="noStrike" dirty="0">
                          <a:solidFill>
                            <a:srgbClr val="00B050"/>
                          </a:solidFill>
                          <a:effectLst/>
                        </a:rPr>
                        <a:t> 0</a:t>
                      </a:r>
                      <a:endParaRPr lang="en-AU" sz="1300" b="1" i="0" u="none" strike="noStrike" dirty="0">
                        <a:solidFill>
                          <a:srgbClr val="00B05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0</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b="0" i="0" u="none" strike="noStrike" dirty="0">
                          <a:solidFill>
                            <a:srgbClr val="000000"/>
                          </a:solidFill>
                          <a:effectLst/>
                          <a:latin typeface="Calibri" panose="020F0502020204030204" pitchFamily="34" charset="0"/>
                        </a:rPr>
                        <a:t>0</a:t>
                      </a: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 </a:t>
                      </a: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extLst>
                  <a:ext uri="{0D108BD9-81ED-4DB2-BD59-A6C34878D82A}">
                    <a16:rowId xmlns:a16="http://schemas.microsoft.com/office/drawing/2014/main" val="3039470556"/>
                  </a:ext>
                </a:extLst>
              </a:tr>
              <a:tr h="148815">
                <a:tc>
                  <a:txBody>
                    <a:bodyPr/>
                    <a:lstStyle/>
                    <a:p>
                      <a:pPr algn="l" fontAlgn="b"/>
                      <a:r>
                        <a:rPr lang="en-AU" sz="1200" u="none" strike="noStrike" dirty="0">
                          <a:effectLst/>
                        </a:rPr>
                        <a:t> </a:t>
                      </a:r>
                      <a:endParaRPr lang="en-AU" sz="1200" b="1" i="0" u="none" strike="noStrike" dirty="0">
                        <a:solidFill>
                          <a:srgbClr val="000000"/>
                        </a:solidFill>
                        <a:effectLst/>
                        <a:latin typeface="Calibri" panose="020F0502020204030204" pitchFamily="34" charset="0"/>
                      </a:endParaRPr>
                    </a:p>
                  </a:txBody>
                  <a:tcPr marL="5953" marR="5953" marT="5953" marB="0" anchor="b"/>
                </a:tc>
                <a:tc>
                  <a:txBody>
                    <a:bodyPr/>
                    <a:lstStyle/>
                    <a:p>
                      <a:pPr algn="l" fontAlgn="b"/>
                      <a:r>
                        <a:rPr lang="en-AU" sz="1200" u="none" strike="noStrike">
                          <a:effectLst/>
                        </a:rPr>
                        <a:t> </a:t>
                      </a:r>
                      <a:endParaRPr lang="en-AU" sz="1200" b="1" i="0" u="none" strike="noStrike">
                        <a:solidFill>
                          <a:srgbClr val="000000"/>
                        </a:solidFill>
                        <a:effectLst/>
                        <a:latin typeface="Calibri" panose="020F0502020204030204" pitchFamily="34" charset="0"/>
                      </a:endParaRPr>
                    </a:p>
                  </a:txBody>
                  <a:tcPr marL="5953" marR="5953" marT="5953" marB="0" anchor="b"/>
                </a:tc>
                <a:tc>
                  <a:txBody>
                    <a:bodyPr/>
                    <a:lstStyle/>
                    <a:p>
                      <a:pPr algn="ctr" fontAlgn="ctr"/>
                      <a:r>
                        <a:rPr lang="en-AU" sz="1200" u="none" strike="noStrike" dirty="0">
                          <a:effectLst/>
                        </a:rPr>
                        <a:t> </a:t>
                      </a:r>
                      <a:endParaRPr lang="en-AU" sz="1200" b="1"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300" b="1" u="none" strike="noStrike" dirty="0">
                          <a:solidFill>
                            <a:srgbClr val="00B050"/>
                          </a:solidFill>
                          <a:effectLst/>
                        </a:rPr>
                        <a:t> </a:t>
                      </a:r>
                      <a:endParaRPr lang="en-AU" sz="1300" b="1" i="0" u="none" strike="noStrike" dirty="0">
                        <a:solidFill>
                          <a:srgbClr val="00B05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 </a:t>
                      </a: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 </a:t>
                      </a: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 </a:t>
                      </a:r>
                      <a:endParaRPr lang="en-AU" sz="1200" b="0" i="0" u="none" strike="noStrike">
                        <a:solidFill>
                          <a:srgbClr val="000000"/>
                        </a:solidFill>
                        <a:effectLst/>
                        <a:latin typeface="Calibri" panose="020F0502020204030204" pitchFamily="34" charset="0"/>
                      </a:endParaRPr>
                    </a:p>
                  </a:txBody>
                  <a:tcPr marL="5953" marR="5953" marT="5953" marB="0" anchor="ctr"/>
                </a:tc>
                <a:extLst>
                  <a:ext uri="{0D108BD9-81ED-4DB2-BD59-A6C34878D82A}">
                    <a16:rowId xmlns:a16="http://schemas.microsoft.com/office/drawing/2014/main" val="4109921065"/>
                  </a:ext>
                </a:extLst>
              </a:tr>
              <a:tr h="148815">
                <a:tc>
                  <a:txBody>
                    <a:bodyPr/>
                    <a:lstStyle/>
                    <a:p>
                      <a:pPr algn="l" fontAlgn="b"/>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b"/>
                </a:tc>
                <a:tc>
                  <a:txBody>
                    <a:bodyPr/>
                    <a:lstStyle/>
                    <a:p>
                      <a:pPr algn="l" fontAlgn="b"/>
                      <a:r>
                        <a:rPr lang="en-AU" sz="1200" u="none" strike="noStrike">
                          <a:effectLst/>
                        </a:rPr>
                        <a:t>S1 2019</a:t>
                      </a:r>
                      <a:endParaRPr lang="en-AU" sz="1200" b="1" i="0" u="none" strike="noStrike">
                        <a:solidFill>
                          <a:srgbClr val="000000"/>
                        </a:solidFill>
                        <a:effectLst/>
                        <a:latin typeface="Calibri" panose="020F0502020204030204" pitchFamily="34" charset="0"/>
                      </a:endParaRPr>
                    </a:p>
                  </a:txBody>
                  <a:tcPr marL="5953" marR="5953" marT="5953" marB="0" anchor="b"/>
                </a:tc>
                <a:tc>
                  <a:txBody>
                    <a:bodyPr/>
                    <a:lstStyle/>
                    <a:p>
                      <a:pPr algn="ctr" fontAlgn="ctr"/>
                      <a:r>
                        <a:rPr lang="en-AU" sz="1200" u="none" strike="noStrike" dirty="0">
                          <a:effectLst/>
                        </a:rPr>
                        <a:t>5 / 134</a:t>
                      </a:r>
                      <a:endParaRPr lang="en-AU" sz="1200" b="1"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300" b="1" i="0" u="none" strike="noStrike" dirty="0">
                          <a:solidFill>
                            <a:srgbClr val="00B050"/>
                          </a:solidFill>
                          <a:effectLst/>
                          <a:latin typeface="Calibri" panose="020F0502020204030204" pitchFamily="34" charset="0"/>
                        </a:rPr>
                        <a:t> 3.7</a:t>
                      </a:r>
                    </a:p>
                  </a:txBody>
                  <a:tcPr marL="5953" marR="5953" marT="5953" marB="0" anchor="ctr"/>
                </a:tc>
                <a:tc>
                  <a:txBody>
                    <a:bodyPr/>
                    <a:lstStyle/>
                    <a:p>
                      <a:pPr algn="ctr" fontAlgn="ctr"/>
                      <a:r>
                        <a:rPr lang="en-AU" sz="1200" u="none" strike="noStrike" dirty="0">
                          <a:effectLst/>
                        </a:rPr>
                        <a:t> 0</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b="0" i="0" u="none" strike="noStrike" dirty="0">
                          <a:solidFill>
                            <a:schemeClr val="dk1"/>
                          </a:solidFill>
                          <a:effectLst/>
                          <a:latin typeface="+mn-lt"/>
                        </a:rPr>
                        <a:t>4</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 </a:t>
                      </a: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 </a:t>
                      </a: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b="0" i="0" u="none" strike="noStrike" dirty="0">
                          <a:solidFill>
                            <a:srgbClr val="000000"/>
                          </a:solidFill>
                          <a:effectLst/>
                          <a:latin typeface="Calibri" panose="020F0502020204030204" pitchFamily="34" charset="0"/>
                        </a:rPr>
                        <a:t>1</a:t>
                      </a: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extLst>
                  <a:ext uri="{0D108BD9-81ED-4DB2-BD59-A6C34878D82A}">
                    <a16:rowId xmlns:a16="http://schemas.microsoft.com/office/drawing/2014/main" val="3215369006"/>
                  </a:ext>
                </a:extLst>
              </a:tr>
              <a:tr h="148815">
                <a:tc>
                  <a:txBody>
                    <a:bodyPr/>
                    <a:lstStyle/>
                    <a:p>
                      <a:pPr algn="l" fontAlgn="b"/>
                      <a:r>
                        <a:rPr lang="en-AU" sz="1200" u="none" strike="noStrike">
                          <a:effectLst/>
                        </a:rPr>
                        <a:t> </a:t>
                      </a:r>
                      <a:endParaRPr lang="en-AU" sz="1200" b="1" i="0" u="none" strike="noStrike">
                        <a:solidFill>
                          <a:srgbClr val="000000"/>
                        </a:solidFill>
                        <a:effectLst/>
                        <a:latin typeface="Calibri" panose="020F0502020204030204" pitchFamily="34" charset="0"/>
                      </a:endParaRPr>
                    </a:p>
                  </a:txBody>
                  <a:tcPr marL="5953" marR="5953" marT="5953" marB="0" anchor="b"/>
                </a:tc>
                <a:tc>
                  <a:txBody>
                    <a:bodyPr/>
                    <a:lstStyle/>
                    <a:p>
                      <a:pPr algn="l" fontAlgn="b"/>
                      <a:r>
                        <a:rPr lang="en-AU" sz="1200" u="none" strike="noStrike">
                          <a:effectLst/>
                        </a:rPr>
                        <a:t>S2 2019</a:t>
                      </a:r>
                      <a:endParaRPr lang="en-AU" sz="1200" b="1" i="0" u="none" strike="noStrike">
                        <a:solidFill>
                          <a:srgbClr val="000000"/>
                        </a:solidFill>
                        <a:effectLst/>
                        <a:latin typeface="Calibri" panose="020F0502020204030204" pitchFamily="34" charset="0"/>
                      </a:endParaRPr>
                    </a:p>
                  </a:txBody>
                  <a:tcPr marL="5953" marR="5953" marT="5953" marB="0" anchor="b"/>
                </a:tc>
                <a:tc>
                  <a:txBody>
                    <a:bodyPr/>
                    <a:lstStyle/>
                    <a:p>
                      <a:pPr algn="ctr" fontAlgn="ctr"/>
                      <a:r>
                        <a:rPr lang="en-AU" sz="1200" u="none" strike="noStrike" dirty="0">
                          <a:effectLst/>
                        </a:rPr>
                        <a:t>2 / 67</a:t>
                      </a:r>
                      <a:endParaRPr lang="en-AU" sz="1200" b="1"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300" b="1" u="none" strike="noStrike" dirty="0">
                          <a:solidFill>
                            <a:srgbClr val="00B050"/>
                          </a:solidFill>
                          <a:effectLst/>
                        </a:rPr>
                        <a:t> 3.0</a:t>
                      </a:r>
                      <a:endParaRPr lang="en-AU" sz="1300" b="1" i="0" u="none" strike="noStrike" dirty="0">
                        <a:solidFill>
                          <a:srgbClr val="00B05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0</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2</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 </a:t>
                      </a: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 </a:t>
                      </a: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 </a:t>
                      </a: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extLst>
                  <a:ext uri="{0D108BD9-81ED-4DB2-BD59-A6C34878D82A}">
                    <a16:rowId xmlns:a16="http://schemas.microsoft.com/office/drawing/2014/main" val="3116507132"/>
                  </a:ext>
                </a:extLst>
              </a:tr>
              <a:tr h="148815">
                <a:tc>
                  <a:txBody>
                    <a:bodyPr/>
                    <a:lstStyle/>
                    <a:p>
                      <a:pPr algn="l" fontAlgn="b"/>
                      <a:r>
                        <a:rPr lang="en-AU" sz="1200" u="none" strike="noStrike" dirty="0">
                          <a:effectLst/>
                        </a:rPr>
                        <a:t> </a:t>
                      </a:r>
                      <a:endParaRPr lang="en-AU" sz="1200" b="1" i="0" u="none" strike="noStrike" dirty="0">
                        <a:solidFill>
                          <a:srgbClr val="000000"/>
                        </a:solidFill>
                        <a:effectLst/>
                        <a:latin typeface="Calibri" panose="020F0502020204030204" pitchFamily="34" charset="0"/>
                      </a:endParaRPr>
                    </a:p>
                  </a:txBody>
                  <a:tcPr marL="5953" marR="5953" marT="5953" marB="0" anchor="b"/>
                </a:tc>
                <a:tc>
                  <a:txBody>
                    <a:bodyPr/>
                    <a:lstStyle/>
                    <a:p>
                      <a:pPr algn="l" fontAlgn="b"/>
                      <a:r>
                        <a:rPr lang="en-AU" sz="1200" u="none" strike="noStrike">
                          <a:effectLst/>
                        </a:rPr>
                        <a:t>S3 2019</a:t>
                      </a:r>
                      <a:endParaRPr lang="en-AU" sz="1200" b="1" i="0" u="none" strike="noStrike">
                        <a:solidFill>
                          <a:srgbClr val="000000"/>
                        </a:solidFill>
                        <a:effectLst/>
                        <a:latin typeface="Calibri" panose="020F0502020204030204" pitchFamily="34" charset="0"/>
                      </a:endParaRPr>
                    </a:p>
                  </a:txBody>
                  <a:tcPr marL="5953" marR="5953" marT="5953" marB="0" anchor="b"/>
                </a:tc>
                <a:tc>
                  <a:txBody>
                    <a:bodyPr/>
                    <a:lstStyle/>
                    <a:p>
                      <a:pPr algn="ctr" fontAlgn="ctr"/>
                      <a:r>
                        <a:rPr lang="en-AU" sz="1200" u="none" strike="noStrike" dirty="0">
                          <a:effectLst/>
                        </a:rPr>
                        <a:t>3 / 36</a:t>
                      </a:r>
                      <a:endParaRPr lang="en-AU" sz="1200" b="1"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300" b="1" u="none" strike="noStrike" dirty="0">
                          <a:solidFill>
                            <a:srgbClr val="00B050"/>
                          </a:solidFill>
                          <a:effectLst/>
                        </a:rPr>
                        <a:t> 8.3</a:t>
                      </a:r>
                      <a:endParaRPr lang="en-AU" sz="1300" b="1" i="0" u="none" strike="noStrike" dirty="0">
                        <a:solidFill>
                          <a:srgbClr val="00B05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0</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b="0" i="0" u="none" strike="noStrike" dirty="0">
                          <a:solidFill>
                            <a:schemeClr val="dk1"/>
                          </a:solidFill>
                          <a:effectLst/>
                          <a:latin typeface="+mn-lt"/>
                        </a:rPr>
                        <a:t>3</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 </a:t>
                      </a: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 </a:t>
                      </a: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extLst>
                  <a:ext uri="{0D108BD9-81ED-4DB2-BD59-A6C34878D82A}">
                    <a16:rowId xmlns:a16="http://schemas.microsoft.com/office/drawing/2014/main" val="3997379455"/>
                  </a:ext>
                </a:extLst>
              </a:tr>
              <a:tr h="148815">
                <a:tc>
                  <a:txBody>
                    <a:bodyPr/>
                    <a:lstStyle/>
                    <a:p>
                      <a:pPr algn="l" fontAlgn="b"/>
                      <a:r>
                        <a:rPr lang="en-AU" sz="1200" u="none" strike="noStrike" dirty="0">
                          <a:effectLst/>
                        </a:rPr>
                        <a:t> </a:t>
                      </a:r>
                      <a:endParaRPr lang="en-AU" sz="1200" b="1" i="0" u="none" strike="noStrike" dirty="0">
                        <a:solidFill>
                          <a:srgbClr val="000000"/>
                        </a:solidFill>
                        <a:effectLst/>
                        <a:latin typeface="Calibri" panose="020F0502020204030204" pitchFamily="34" charset="0"/>
                      </a:endParaRPr>
                    </a:p>
                  </a:txBody>
                  <a:tcPr marL="5953" marR="5953" marT="5953" marB="0" anchor="b"/>
                </a:tc>
                <a:tc>
                  <a:txBody>
                    <a:bodyPr/>
                    <a:lstStyle/>
                    <a:p>
                      <a:pPr algn="l" fontAlgn="b"/>
                      <a:r>
                        <a:rPr lang="en-AU" sz="1200" u="none" strike="noStrike">
                          <a:effectLst/>
                        </a:rPr>
                        <a:t> </a:t>
                      </a:r>
                      <a:endParaRPr lang="en-AU" sz="1200" b="1" i="0" u="none" strike="noStrike">
                        <a:solidFill>
                          <a:srgbClr val="000000"/>
                        </a:solidFill>
                        <a:effectLst/>
                        <a:latin typeface="Calibri" panose="020F0502020204030204" pitchFamily="34" charset="0"/>
                      </a:endParaRPr>
                    </a:p>
                  </a:txBody>
                  <a:tcPr marL="5953" marR="5953" marT="5953" marB="0" anchor="b"/>
                </a:tc>
                <a:tc>
                  <a:txBody>
                    <a:bodyPr/>
                    <a:lstStyle/>
                    <a:p>
                      <a:pPr algn="ctr" fontAlgn="ctr"/>
                      <a:r>
                        <a:rPr lang="en-AU" sz="1200" u="none" strike="noStrike" dirty="0">
                          <a:effectLst/>
                        </a:rPr>
                        <a:t> </a:t>
                      </a:r>
                      <a:endParaRPr lang="en-AU" sz="1200" b="1"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300" b="1" u="none" strike="noStrike" dirty="0">
                          <a:solidFill>
                            <a:srgbClr val="00B050"/>
                          </a:solidFill>
                          <a:effectLst/>
                        </a:rPr>
                        <a:t> </a:t>
                      </a:r>
                      <a:endParaRPr lang="en-AU" sz="1300" b="1" i="0" u="none" strike="noStrike" dirty="0">
                        <a:solidFill>
                          <a:srgbClr val="00B05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 </a:t>
                      </a: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 </a:t>
                      </a: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extLst>
                  <a:ext uri="{0D108BD9-81ED-4DB2-BD59-A6C34878D82A}">
                    <a16:rowId xmlns:a16="http://schemas.microsoft.com/office/drawing/2014/main" val="1373347238"/>
                  </a:ext>
                </a:extLst>
              </a:tr>
              <a:tr h="148815">
                <a:tc>
                  <a:txBody>
                    <a:bodyPr/>
                    <a:lstStyle/>
                    <a:p>
                      <a:pPr algn="l" fontAlgn="b"/>
                      <a:r>
                        <a:rPr lang="en-AU" sz="1200" u="none" strike="noStrike" dirty="0">
                          <a:effectLst/>
                        </a:rPr>
                        <a:t> </a:t>
                      </a:r>
                      <a:endParaRPr lang="en-AU" sz="1200" b="1" i="0" u="none" strike="noStrike" dirty="0">
                        <a:solidFill>
                          <a:srgbClr val="000000"/>
                        </a:solidFill>
                        <a:effectLst/>
                        <a:latin typeface="Calibri" panose="020F0502020204030204" pitchFamily="34" charset="0"/>
                      </a:endParaRPr>
                    </a:p>
                  </a:txBody>
                  <a:tcPr marL="5953" marR="5953" marT="5953" marB="0" anchor="b"/>
                </a:tc>
                <a:tc>
                  <a:txBody>
                    <a:bodyPr/>
                    <a:lstStyle/>
                    <a:p>
                      <a:pPr algn="l" fontAlgn="b"/>
                      <a:r>
                        <a:rPr lang="en-AU" sz="1200" u="none" strike="noStrike">
                          <a:effectLst/>
                        </a:rPr>
                        <a:t>S1 2020</a:t>
                      </a:r>
                      <a:endParaRPr lang="en-AU" sz="1200" b="1" i="0" u="none" strike="noStrike">
                        <a:solidFill>
                          <a:srgbClr val="000000"/>
                        </a:solidFill>
                        <a:effectLst/>
                        <a:latin typeface="Calibri" panose="020F0502020204030204" pitchFamily="34" charset="0"/>
                      </a:endParaRPr>
                    </a:p>
                  </a:txBody>
                  <a:tcPr marL="5953" marR="5953" marT="5953" marB="0" anchor="b"/>
                </a:tc>
                <a:tc>
                  <a:txBody>
                    <a:bodyPr/>
                    <a:lstStyle/>
                    <a:p>
                      <a:pPr algn="ctr" fontAlgn="ctr"/>
                      <a:r>
                        <a:rPr lang="en-AU" sz="1200" u="none" strike="noStrike" dirty="0">
                          <a:effectLst/>
                        </a:rPr>
                        <a:t>4 / 69</a:t>
                      </a:r>
                      <a:endParaRPr lang="en-AU" sz="1200" b="1"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300" b="1" u="none" strike="noStrike" dirty="0">
                          <a:solidFill>
                            <a:srgbClr val="00B050"/>
                          </a:solidFill>
                          <a:effectLst/>
                        </a:rPr>
                        <a:t> 5.8</a:t>
                      </a:r>
                      <a:endParaRPr lang="en-AU" sz="1300" b="1" i="0" u="none" strike="noStrike" dirty="0">
                        <a:solidFill>
                          <a:srgbClr val="00B05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0</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1</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2</a:t>
                      </a: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 </a:t>
                      </a: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1</a:t>
                      </a:r>
                      <a:endParaRPr lang="en-AU" sz="1200" b="0" i="0" u="none" strike="noStrike" dirty="0">
                        <a:solidFill>
                          <a:srgbClr val="000000"/>
                        </a:solidFill>
                        <a:effectLst/>
                        <a:latin typeface="Calibri" panose="020F0502020204030204" pitchFamily="34" charset="0"/>
                      </a:endParaRPr>
                    </a:p>
                  </a:txBody>
                  <a:tcPr marL="5953" marR="5953" marT="5953" marB="0" anchor="ctr"/>
                </a:tc>
                <a:extLst>
                  <a:ext uri="{0D108BD9-81ED-4DB2-BD59-A6C34878D82A}">
                    <a16:rowId xmlns:a16="http://schemas.microsoft.com/office/drawing/2014/main" val="458881061"/>
                  </a:ext>
                </a:extLst>
              </a:tr>
              <a:tr h="148815">
                <a:tc>
                  <a:txBody>
                    <a:bodyPr/>
                    <a:lstStyle/>
                    <a:p>
                      <a:pPr algn="l" fontAlgn="b"/>
                      <a:r>
                        <a:rPr lang="en-AU" sz="1200" u="none" strike="noStrike" dirty="0">
                          <a:effectLst/>
                        </a:rPr>
                        <a:t> </a:t>
                      </a:r>
                      <a:endParaRPr lang="en-AU" sz="1200" b="1" i="0" u="none" strike="noStrike" dirty="0">
                        <a:solidFill>
                          <a:srgbClr val="000000"/>
                        </a:solidFill>
                        <a:effectLst/>
                        <a:latin typeface="Calibri" panose="020F0502020204030204" pitchFamily="34" charset="0"/>
                      </a:endParaRPr>
                    </a:p>
                  </a:txBody>
                  <a:tcPr marL="5953" marR="5953" marT="5953" marB="0" anchor="b"/>
                </a:tc>
                <a:tc>
                  <a:txBody>
                    <a:bodyPr/>
                    <a:lstStyle/>
                    <a:p>
                      <a:pPr algn="l" fontAlgn="b"/>
                      <a:r>
                        <a:rPr lang="en-AU" sz="1200" u="none" strike="noStrike">
                          <a:effectLst/>
                        </a:rPr>
                        <a:t>S2 2020</a:t>
                      </a:r>
                      <a:endParaRPr lang="en-AU" sz="1200" b="1" i="0" u="none" strike="noStrike">
                        <a:solidFill>
                          <a:srgbClr val="000000"/>
                        </a:solidFill>
                        <a:effectLst/>
                        <a:latin typeface="Calibri" panose="020F0502020204030204" pitchFamily="34" charset="0"/>
                      </a:endParaRPr>
                    </a:p>
                  </a:txBody>
                  <a:tcPr marL="5953" marR="5953" marT="5953" marB="0" anchor="b"/>
                </a:tc>
                <a:tc>
                  <a:txBody>
                    <a:bodyPr/>
                    <a:lstStyle/>
                    <a:p>
                      <a:pPr algn="ctr" fontAlgn="ctr"/>
                      <a:r>
                        <a:rPr lang="en-AU" sz="1200" u="none" strike="noStrike" dirty="0">
                          <a:effectLst/>
                        </a:rPr>
                        <a:t>0 / 54</a:t>
                      </a:r>
                      <a:endParaRPr lang="en-AU" sz="1200" b="1"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300" b="1" u="none" strike="noStrike" dirty="0">
                          <a:solidFill>
                            <a:srgbClr val="00B050"/>
                          </a:solidFill>
                          <a:effectLst/>
                        </a:rPr>
                        <a:t>0 </a:t>
                      </a:r>
                      <a:endParaRPr lang="en-AU" sz="1300" b="1" i="0" u="none" strike="noStrike" dirty="0">
                        <a:solidFill>
                          <a:srgbClr val="00B05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0</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0</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 </a:t>
                      </a: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a:effectLst/>
                        </a:rPr>
                        <a:t> </a:t>
                      </a:r>
                      <a:endParaRPr lang="en-AU" sz="1200" b="0" i="0" u="none" strike="noStrike">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endParaRPr lang="en-AU" sz="1200" b="0" i="0" u="none" strike="noStrike" dirty="0">
                        <a:solidFill>
                          <a:srgbClr val="000000"/>
                        </a:solidFill>
                        <a:effectLst/>
                        <a:latin typeface="Calibri" panose="020F0502020204030204" pitchFamily="34" charset="0"/>
                      </a:endParaRPr>
                    </a:p>
                  </a:txBody>
                  <a:tcPr marL="5953" marR="5953" marT="5953" marB="0" anchor="ctr"/>
                </a:tc>
                <a:tc>
                  <a:txBody>
                    <a:bodyPr/>
                    <a:lstStyle/>
                    <a:p>
                      <a:pPr algn="ctr"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5953" marR="5953" marT="5953" marB="0" anchor="ctr"/>
                </a:tc>
                <a:extLst>
                  <a:ext uri="{0D108BD9-81ED-4DB2-BD59-A6C34878D82A}">
                    <a16:rowId xmlns:a16="http://schemas.microsoft.com/office/drawing/2014/main" val="739534671"/>
                  </a:ext>
                </a:extLst>
              </a:tr>
            </a:tbl>
          </a:graphicData>
        </a:graphic>
      </p:graphicFrame>
      <p:sp>
        <p:nvSpPr>
          <p:cNvPr id="4" name="TextBox 3"/>
          <p:cNvSpPr txBox="1"/>
          <p:nvPr/>
        </p:nvSpPr>
        <p:spPr>
          <a:xfrm>
            <a:off x="1769806" y="6581001"/>
            <a:ext cx="4445256" cy="276999"/>
          </a:xfrm>
          <a:prstGeom prst="rect">
            <a:avLst/>
          </a:prstGeom>
          <a:noFill/>
        </p:spPr>
        <p:txBody>
          <a:bodyPr wrap="none" rtlCol="0">
            <a:spAutoFit/>
          </a:bodyPr>
          <a:lstStyle/>
          <a:p>
            <a:r>
              <a:rPr lang="en-AU" sz="1200" dirty="0"/>
              <a:t>* End-of-session marking not yet complete at time of presentation.</a:t>
            </a:r>
          </a:p>
        </p:txBody>
      </p:sp>
    </p:spTree>
    <p:extLst>
      <p:ext uri="{BB962C8B-B14F-4D97-AF65-F5344CB8AC3E}">
        <p14:creationId xmlns:p14="http://schemas.microsoft.com/office/powerpoint/2010/main" val="3640149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E4B8A82-6E77-4210-888D-D368F61EB34C}"/>
              </a:ext>
            </a:extLst>
          </p:cNvPr>
          <p:cNvGrpSpPr/>
          <p:nvPr/>
        </p:nvGrpSpPr>
        <p:grpSpPr>
          <a:xfrm>
            <a:off x="874834" y="0"/>
            <a:ext cx="10374923" cy="6288530"/>
            <a:chOff x="874834" y="0"/>
            <a:chExt cx="10374923" cy="6288530"/>
          </a:xfrm>
        </p:grpSpPr>
        <p:pic>
          <p:nvPicPr>
            <p:cNvPr id="5" name="Picture 4">
              <a:extLst>
                <a:ext uri="{FF2B5EF4-FFF2-40B4-BE49-F238E27FC236}">
                  <a16:creationId xmlns:a16="http://schemas.microsoft.com/office/drawing/2014/main" id="{178D92DF-EAED-41F4-B56A-40DC8E298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77" y="0"/>
              <a:ext cx="9007239" cy="3963185"/>
            </a:xfrm>
            <a:prstGeom prst="rect">
              <a:avLst/>
            </a:prstGeom>
          </p:spPr>
        </p:pic>
        <p:grpSp>
          <p:nvGrpSpPr>
            <p:cNvPr id="8" name="Group 7">
              <a:extLst>
                <a:ext uri="{FF2B5EF4-FFF2-40B4-BE49-F238E27FC236}">
                  <a16:creationId xmlns:a16="http://schemas.microsoft.com/office/drawing/2014/main" id="{9F189F41-5AF8-4200-8B92-47724197D748}"/>
                </a:ext>
              </a:extLst>
            </p:cNvPr>
            <p:cNvGrpSpPr/>
            <p:nvPr/>
          </p:nvGrpSpPr>
          <p:grpSpPr>
            <a:xfrm>
              <a:off x="874834" y="3274775"/>
              <a:ext cx="10374923" cy="3013755"/>
              <a:chOff x="874834" y="3274775"/>
              <a:chExt cx="10374923" cy="3013755"/>
            </a:xfrm>
          </p:grpSpPr>
          <p:sp>
            <p:nvSpPr>
              <p:cNvPr id="6" name="TextBox 5">
                <a:extLst>
                  <a:ext uri="{FF2B5EF4-FFF2-40B4-BE49-F238E27FC236}">
                    <a16:creationId xmlns:a16="http://schemas.microsoft.com/office/drawing/2014/main" id="{418A7C4C-81ED-430F-8A44-6BDE679C07E2}"/>
                  </a:ext>
                </a:extLst>
              </p:cNvPr>
              <p:cNvSpPr txBox="1"/>
              <p:nvPr/>
            </p:nvSpPr>
            <p:spPr>
              <a:xfrm>
                <a:off x="874834" y="3274775"/>
                <a:ext cx="10374923" cy="707886"/>
              </a:xfrm>
              <a:prstGeom prst="rect">
                <a:avLst/>
              </a:prstGeom>
              <a:noFill/>
            </p:spPr>
            <p:txBody>
              <a:bodyPr wrap="square" rtlCol="0">
                <a:spAutoFit/>
              </a:bodyPr>
              <a:lstStyle/>
              <a:p>
                <a:pPr algn="ctr"/>
                <a:r>
                  <a:rPr lang="en-US" sz="4000" dirty="0">
                    <a:latin typeface="Arial Rounded MT Bold" panose="020F0704030504030204" pitchFamily="34" charset="0"/>
                  </a:rPr>
                  <a:t>Acknowledgement of Country</a:t>
                </a:r>
              </a:p>
            </p:txBody>
          </p:sp>
          <p:sp>
            <p:nvSpPr>
              <p:cNvPr id="7" name="Rectangle 6">
                <a:extLst>
                  <a:ext uri="{FF2B5EF4-FFF2-40B4-BE49-F238E27FC236}">
                    <a16:creationId xmlns:a16="http://schemas.microsoft.com/office/drawing/2014/main" id="{AC8E89FE-94F9-47D8-A9EE-3037D0430577}"/>
                  </a:ext>
                </a:extLst>
              </p:cNvPr>
              <p:cNvSpPr/>
              <p:nvPr/>
            </p:nvSpPr>
            <p:spPr>
              <a:xfrm>
                <a:off x="2039813" y="4349538"/>
                <a:ext cx="8229601" cy="1938992"/>
              </a:xfrm>
              <a:prstGeom prst="rect">
                <a:avLst/>
              </a:prstGeom>
            </p:spPr>
            <p:txBody>
              <a:bodyPr wrap="square">
                <a:spAutoFit/>
              </a:bodyPr>
              <a:lstStyle/>
              <a:p>
                <a:pPr algn="ctr"/>
                <a:r>
                  <a:rPr lang="en-US" sz="2400" dirty="0"/>
                  <a:t>I acknowledge and pay respect to the ancestors and descendants of the Lands upon which we work, meet and study. </a:t>
                </a:r>
              </a:p>
              <a:p>
                <a:pPr algn="ctr"/>
                <a:endParaRPr lang="en-US" sz="2400" dirty="0"/>
              </a:p>
              <a:p>
                <a:pPr algn="ctr"/>
                <a:r>
                  <a:rPr lang="en-US" sz="2400" dirty="0"/>
                  <a:t>I am mindful that within and without the buildings, the Land always was and always will be Aboriginal Land.</a:t>
                </a:r>
                <a:endParaRPr lang="en-AU" sz="2400" dirty="0"/>
              </a:p>
            </p:txBody>
          </p:sp>
        </p:grpSp>
      </p:grpSp>
    </p:spTree>
    <p:extLst>
      <p:ext uri="{BB962C8B-B14F-4D97-AF65-F5344CB8AC3E}">
        <p14:creationId xmlns:p14="http://schemas.microsoft.com/office/powerpoint/2010/main" val="2984617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AE1590-70F3-4522-AEFE-D464944A7DEB}"/>
              </a:ext>
            </a:extLst>
          </p:cNvPr>
          <p:cNvSpPr>
            <a:spLocks noGrp="1"/>
          </p:cNvSpPr>
          <p:nvPr>
            <p:ph type="body" sz="quarter" idx="17"/>
          </p:nvPr>
        </p:nvSpPr>
        <p:spPr>
          <a:xfrm>
            <a:off x="664027" y="1556425"/>
            <a:ext cx="10359941" cy="1381327"/>
          </a:xfrm>
        </p:spPr>
        <p:txBody>
          <a:bodyPr>
            <a:normAutofit/>
          </a:bodyPr>
          <a:lstStyle/>
          <a:p>
            <a:r>
              <a:rPr lang="en-AU" sz="3500" dirty="0">
                <a:solidFill>
                  <a:srgbClr val="0000FF"/>
                </a:solidFill>
              </a:rPr>
              <a:t>SCU Academic Integrity Framework</a:t>
            </a:r>
            <a:br>
              <a:rPr lang="en-AU" sz="3500" dirty="0">
                <a:solidFill>
                  <a:srgbClr val="0000FF"/>
                </a:solidFill>
              </a:rPr>
            </a:br>
            <a:endParaRPr lang="en-AU" dirty="0">
              <a:solidFill>
                <a:srgbClr val="0000FF"/>
              </a:solidFill>
            </a:endParaRPr>
          </a:p>
        </p:txBody>
      </p:sp>
      <p:sp>
        <p:nvSpPr>
          <p:cNvPr id="3" name="Text Placeholder 2">
            <a:extLst>
              <a:ext uri="{FF2B5EF4-FFF2-40B4-BE49-F238E27FC236}">
                <a16:creationId xmlns:a16="http://schemas.microsoft.com/office/drawing/2014/main" id="{C501833C-679B-458B-BC09-929BBBB873A2}"/>
              </a:ext>
            </a:extLst>
          </p:cNvPr>
          <p:cNvSpPr>
            <a:spLocks noGrp="1"/>
          </p:cNvSpPr>
          <p:nvPr>
            <p:ph type="body" sz="quarter" idx="20"/>
          </p:nvPr>
        </p:nvSpPr>
        <p:spPr>
          <a:xfrm>
            <a:off x="889090" y="2456687"/>
            <a:ext cx="10638883" cy="3794208"/>
          </a:xfrm>
        </p:spPr>
        <p:txBody>
          <a:bodyPr>
            <a:noAutofit/>
          </a:bodyPr>
          <a:lstStyle/>
          <a:p>
            <a:pPr marL="342900" indent="-342900">
              <a:buFont typeface="+mj-lt"/>
              <a:buAutoNum type="arabicPeriod"/>
            </a:pPr>
            <a:r>
              <a:rPr lang="en-AU" dirty="0"/>
              <a:t>Increase in reported incidents of academic integrity at SCU and in broader community</a:t>
            </a:r>
            <a:br>
              <a:rPr lang="en-AU" dirty="0"/>
            </a:br>
            <a:endParaRPr lang="en-US" dirty="0"/>
          </a:p>
          <a:p>
            <a:pPr marL="342900" indent="-342900">
              <a:buFont typeface="+mj-lt"/>
              <a:buAutoNum type="arabicPeriod"/>
            </a:pPr>
            <a:r>
              <a:rPr lang="en-US" dirty="0"/>
              <a:t>Gaps in prevention of academic integrity breaches, including through curriculum design and education of both staff and students</a:t>
            </a:r>
          </a:p>
          <a:p>
            <a:endParaRPr lang="en-AU" dirty="0"/>
          </a:p>
          <a:p>
            <a:r>
              <a:rPr lang="en-AU" dirty="0"/>
              <a:t>Need for: </a:t>
            </a:r>
          </a:p>
          <a:p>
            <a:pPr marL="285750" indent="-285750">
              <a:buFont typeface="Arial" panose="020B0604020202020204" pitchFamily="34" charset="0"/>
              <a:buChar char="•"/>
            </a:pPr>
            <a:r>
              <a:rPr lang="en-AU" dirty="0"/>
              <a:t>an educative and consistent approach across the University for both staff and students</a:t>
            </a:r>
          </a:p>
          <a:p>
            <a:pPr marL="285750" indent="-285750">
              <a:buFont typeface="Arial" panose="020B0604020202020204" pitchFamily="34" charset="0"/>
              <a:buChar char="•"/>
            </a:pPr>
            <a:r>
              <a:rPr lang="en-AU" dirty="0"/>
              <a:t>embedded academic integrity principles and practices within the curriculum and pedagogy</a:t>
            </a:r>
          </a:p>
          <a:p>
            <a:pPr marL="285750" indent="-285750">
              <a:buFont typeface="Arial" panose="020B0604020202020204" pitchFamily="34" charset="0"/>
              <a:buChar char="•"/>
            </a:pPr>
            <a:r>
              <a:rPr lang="en-AU" dirty="0"/>
              <a:t>strategies to enhance the confidence of teaching staff </a:t>
            </a:r>
          </a:p>
        </p:txBody>
      </p:sp>
      <p:sp>
        <p:nvSpPr>
          <p:cNvPr id="6" name="Text Placeholder 5">
            <a:extLst>
              <a:ext uri="{FF2B5EF4-FFF2-40B4-BE49-F238E27FC236}">
                <a16:creationId xmlns:a16="http://schemas.microsoft.com/office/drawing/2014/main" id="{94ECD6EE-7510-468D-821C-8318C11E3A16}"/>
              </a:ext>
            </a:extLst>
          </p:cNvPr>
          <p:cNvSpPr>
            <a:spLocks noGrp="1"/>
          </p:cNvSpPr>
          <p:nvPr>
            <p:ph type="body" sz="quarter" idx="18"/>
          </p:nvPr>
        </p:nvSpPr>
        <p:spPr/>
        <p:txBody>
          <a:bodyPr/>
          <a:lstStyle/>
          <a:p>
            <a:r>
              <a:rPr lang="en-AU" dirty="0"/>
              <a:t>Talking Teaching Webinar 14 October 2020</a:t>
            </a:r>
          </a:p>
        </p:txBody>
      </p:sp>
    </p:spTree>
    <p:extLst>
      <p:ext uri="{BB962C8B-B14F-4D97-AF65-F5344CB8AC3E}">
        <p14:creationId xmlns:p14="http://schemas.microsoft.com/office/powerpoint/2010/main" val="568828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id:image002.png@01D314F2.C97B2B90">
            <a:extLst>
              <a:ext uri="{FF2B5EF4-FFF2-40B4-BE49-F238E27FC236}">
                <a16:creationId xmlns:a16="http://schemas.microsoft.com/office/drawing/2014/main" id="{15DE3184-FDD4-4405-8FFD-AE7C8394E121}"/>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550730" y="194554"/>
            <a:ext cx="1990725" cy="739302"/>
          </a:xfrm>
          <a:prstGeom prst="rect">
            <a:avLst/>
          </a:prstGeom>
          <a:noFill/>
          <a:ln>
            <a:noFill/>
          </a:ln>
        </p:spPr>
      </p:pic>
      <p:sp>
        <p:nvSpPr>
          <p:cNvPr id="10" name="Text Placeholder 1">
            <a:extLst>
              <a:ext uri="{FF2B5EF4-FFF2-40B4-BE49-F238E27FC236}">
                <a16:creationId xmlns:a16="http://schemas.microsoft.com/office/drawing/2014/main" id="{D7586FB3-D9BB-4D81-AE45-5C9063602E6F}"/>
              </a:ext>
            </a:extLst>
          </p:cNvPr>
          <p:cNvSpPr txBox="1">
            <a:spLocks/>
          </p:cNvSpPr>
          <p:nvPr/>
        </p:nvSpPr>
        <p:spPr>
          <a:xfrm>
            <a:off x="366408" y="816542"/>
            <a:ext cx="11459183" cy="1401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solidFill>
                  <a:srgbClr val="0000FF"/>
                </a:solidFill>
                <a:latin typeface="Roboto" panose="02000000000000000000" pitchFamily="2" charset="0"/>
                <a:ea typeface="Roboto" panose="02000000000000000000" pitchFamily="2" charset="0"/>
              </a:rPr>
              <a:t>Principle 5: Engage and empower students</a:t>
            </a:r>
            <a:endParaRPr lang="en-AU" b="1" dirty="0">
              <a:solidFill>
                <a:srgbClr val="0070C0"/>
              </a:solidFill>
              <a:latin typeface="Roboto" panose="02000000000000000000" pitchFamily="2" charset="0"/>
              <a:ea typeface="Roboto" panose="02000000000000000000" pitchFamily="2" charset="0"/>
            </a:endParaRPr>
          </a:p>
          <a:p>
            <a:pPr marL="0" indent="0">
              <a:lnSpc>
                <a:spcPct val="100000"/>
              </a:lnSpc>
              <a:buNone/>
            </a:pPr>
            <a:r>
              <a:rPr lang="en-AU" sz="1800" b="1" dirty="0">
                <a:latin typeface="Roboto Light" panose="02000000000000000000" pitchFamily="2" charset="0"/>
                <a:ea typeface="Roboto Light" panose="02000000000000000000" pitchFamily="2" charset="0"/>
              </a:rPr>
              <a:t>“</a:t>
            </a:r>
            <a:r>
              <a:rPr lang="en-US" sz="1800" dirty="0">
                <a:latin typeface="Roboto Light" panose="02000000000000000000" pitchFamily="2" charset="0"/>
                <a:ea typeface="Roboto Light" panose="02000000000000000000" pitchFamily="2" charset="0"/>
              </a:rPr>
              <a:t>An emphasis should be on active, participatory learning rather than relying on passive discovery”</a:t>
            </a:r>
            <a:br>
              <a:rPr lang="en-US" sz="1800" dirty="0">
                <a:latin typeface="Roboto Light" panose="02000000000000000000" pitchFamily="2" charset="0"/>
                <a:ea typeface="Roboto Light" panose="02000000000000000000" pitchFamily="2" charset="0"/>
              </a:rPr>
            </a:br>
            <a:r>
              <a:rPr lang="en-US" sz="1800" dirty="0">
                <a:latin typeface="Roboto Light" panose="02000000000000000000" pitchFamily="2" charset="0"/>
                <a:ea typeface="Roboto Light" panose="02000000000000000000" pitchFamily="2" charset="0"/>
              </a:rPr>
              <a:t> (Universities Australia, 2017, p. 7).</a:t>
            </a:r>
          </a:p>
          <a:p>
            <a:pPr marL="0" indent="0">
              <a:buNone/>
            </a:pPr>
            <a:endParaRPr lang="en-US" sz="1800" dirty="0">
              <a:latin typeface="Roboto Light" panose="02000000000000000000" pitchFamily="2" charset="0"/>
              <a:ea typeface="Roboto Light" panose="02000000000000000000" pitchFamily="2" charset="0"/>
            </a:endParaRPr>
          </a:p>
          <a:p>
            <a:pPr marL="0" indent="0">
              <a:buNone/>
            </a:pPr>
            <a:r>
              <a:rPr lang="en-AU" sz="1800" b="1" dirty="0">
                <a:solidFill>
                  <a:srgbClr val="0000FF"/>
                </a:solidFill>
                <a:latin typeface="Roboto" panose="02000000000000000000" pitchFamily="2" charset="0"/>
              </a:rPr>
              <a:t>How</a:t>
            </a:r>
            <a:r>
              <a:rPr lang="en-US" sz="1800" b="1" dirty="0">
                <a:solidFill>
                  <a:srgbClr val="0000FF"/>
                </a:solidFill>
                <a:latin typeface="Roboto" panose="02000000000000000000" pitchFamily="2" charset="0"/>
              </a:rPr>
              <a:t>?</a:t>
            </a:r>
            <a:br>
              <a:rPr lang="en-US" sz="1800" b="1" dirty="0">
                <a:solidFill>
                  <a:srgbClr val="0070C0"/>
                </a:solidFill>
                <a:latin typeface="Roboto Light" panose="02000000000000000000" pitchFamily="2" charset="0"/>
                <a:ea typeface="Roboto Light" panose="02000000000000000000" pitchFamily="2" charset="0"/>
              </a:rPr>
            </a:br>
            <a:endParaRPr lang="en-US" sz="1800" b="1" dirty="0">
              <a:solidFill>
                <a:srgbClr val="0070C0"/>
              </a:solidFill>
              <a:latin typeface="Roboto Light" panose="02000000000000000000" pitchFamily="2" charset="0"/>
              <a:ea typeface="Roboto Light" panose="02000000000000000000" pitchFamily="2" charset="0"/>
            </a:endParaRPr>
          </a:p>
          <a:p>
            <a:pPr marL="0" indent="0">
              <a:buNone/>
            </a:pPr>
            <a:endParaRPr lang="en-US" sz="1800" b="1" dirty="0">
              <a:solidFill>
                <a:srgbClr val="0070C0"/>
              </a:solidFill>
              <a:latin typeface="Roboto Light" panose="02000000000000000000" pitchFamily="2" charset="0"/>
              <a:ea typeface="Roboto Light" panose="02000000000000000000" pitchFamily="2" charset="0"/>
            </a:endParaRPr>
          </a:p>
        </p:txBody>
      </p:sp>
      <p:sp>
        <p:nvSpPr>
          <p:cNvPr id="11" name="Text Placeholder 2">
            <a:extLst>
              <a:ext uri="{FF2B5EF4-FFF2-40B4-BE49-F238E27FC236}">
                <a16:creationId xmlns:a16="http://schemas.microsoft.com/office/drawing/2014/main" id="{84F63790-FBD4-4E6B-B766-782D00CB08CC}"/>
              </a:ext>
            </a:extLst>
          </p:cNvPr>
          <p:cNvSpPr txBox="1">
            <a:spLocks/>
          </p:cNvSpPr>
          <p:nvPr/>
        </p:nvSpPr>
        <p:spPr>
          <a:xfrm>
            <a:off x="772743" y="2653912"/>
            <a:ext cx="10646511" cy="1401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Roboto Light" panose="02000000000000000000" pitchFamily="2" charset="0"/>
                <a:ea typeface="Roboto Light" panose="02000000000000000000" pitchFamily="2" charset="0"/>
              </a:rPr>
              <a:t>Curriculum design</a:t>
            </a:r>
          </a:p>
          <a:p>
            <a:r>
              <a:rPr lang="en-US" sz="1800" dirty="0">
                <a:latin typeface="Roboto Light" panose="02000000000000000000" pitchFamily="2" charset="0"/>
                <a:ea typeface="Roboto Light" panose="02000000000000000000" pitchFamily="2" charset="0"/>
              </a:rPr>
              <a:t>Clarity in expectations, modelling and consequences </a:t>
            </a:r>
          </a:p>
          <a:p>
            <a:r>
              <a:rPr lang="en-US" sz="1800" dirty="0">
                <a:latin typeface="Roboto Light" panose="02000000000000000000" pitchFamily="2" charset="0"/>
                <a:ea typeface="Roboto Light" panose="02000000000000000000" pitchFamily="2" charset="0"/>
              </a:rPr>
              <a:t>Opportunities for students to </a:t>
            </a:r>
            <a:r>
              <a:rPr lang="en-US" sz="1800" dirty="0" err="1">
                <a:latin typeface="Roboto Light" panose="02000000000000000000" pitchFamily="2" charset="0"/>
                <a:ea typeface="Roboto Light" panose="02000000000000000000" pitchFamily="2" charset="0"/>
              </a:rPr>
              <a:t>practise</a:t>
            </a:r>
            <a:r>
              <a:rPr lang="en-US" sz="1800" dirty="0">
                <a:latin typeface="Roboto Light" panose="02000000000000000000" pitchFamily="2" charset="0"/>
                <a:ea typeface="Roboto Light" panose="02000000000000000000" pitchFamily="2" charset="0"/>
              </a:rPr>
              <a:t> academic integrity &amp; take responsibility</a:t>
            </a:r>
          </a:p>
          <a:p>
            <a:r>
              <a:rPr lang="en-US" sz="1800" dirty="0" err="1">
                <a:latin typeface="Roboto Light" panose="02000000000000000000" pitchFamily="2" charset="0"/>
                <a:ea typeface="Roboto Light" panose="02000000000000000000" pitchFamily="2" charset="0"/>
              </a:rPr>
              <a:t>Personalised</a:t>
            </a:r>
            <a:r>
              <a:rPr lang="en-US" sz="1800" dirty="0">
                <a:latin typeface="Roboto Light" panose="02000000000000000000" pitchFamily="2" charset="0"/>
                <a:ea typeface="Roboto Light" panose="02000000000000000000" pitchFamily="2" charset="0"/>
              </a:rPr>
              <a:t> response for assistance (</a:t>
            </a:r>
            <a:r>
              <a:rPr lang="en-US" sz="1800" dirty="0" err="1">
                <a:latin typeface="Roboto Light" panose="02000000000000000000" pitchFamily="2" charset="0"/>
                <a:ea typeface="Roboto Light" panose="02000000000000000000" pitchFamily="2" charset="0"/>
              </a:rPr>
              <a:t>Bretag</a:t>
            </a:r>
            <a:r>
              <a:rPr lang="en-US" sz="1800" dirty="0">
                <a:latin typeface="Roboto Light" panose="02000000000000000000" pitchFamily="2" charset="0"/>
                <a:ea typeface="Roboto Light" panose="02000000000000000000" pitchFamily="2" charset="0"/>
              </a:rPr>
              <a:t>, McNeill, Curtis, &amp; Slade, 2019)</a:t>
            </a:r>
          </a:p>
          <a:p>
            <a:r>
              <a:rPr lang="en-US" sz="1800" dirty="0">
                <a:latin typeface="Roboto Light" panose="02000000000000000000" pitchFamily="2" charset="0"/>
                <a:ea typeface="Roboto Light" panose="02000000000000000000" pitchFamily="2" charset="0"/>
              </a:rPr>
              <a:t>Prompt and timely feedforward (Kift, 2009)</a:t>
            </a:r>
            <a:br>
              <a:rPr lang="en-US" dirty="0">
                <a:latin typeface="Roboto Light" panose="02000000000000000000" pitchFamily="2" charset="0"/>
                <a:ea typeface="Roboto Light" panose="02000000000000000000" pitchFamily="2" charset="0"/>
              </a:rPr>
            </a:br>
            <a:endParaRPr lang="en-US" dirty="0">
              <a:latin typeface="Roboto Light" panose="02000000000000000000" pitchFamily="2" charset="0"/>
              <a:ea typeface="Roboto Light" panose="02000000000000000000" pitchFamily="2" charset="0"/>
            </a:endParaRPr>
          </a:p>
          <a:p>
            <a:pPr marL="0" indent="0">
              <a:buNone/>
            </a:pPr>
            <a:r>
              <a:rPr lang="en-AU" b="1" dirty="0">
                <a:solidFill>
                  <a:srgbClr val="0000FF"/>
                </a:solidFill>
                <a:latin typeface="Roboto" panose="02000000000000000000" pitchFamily="2" charset="0"/>
                <a:ea typeface="Roboto" panose="02000000000000000000" pitchFamily="2" charset="0"/>
              </a:rPr>
              <a:t>Underpinning all our strategies is an educative approach</a:t>
            </a:r>
            <a:endParaRPr lang="en-AU" b="1" dirty="0">
              <a:solidFill>
                <a:srgbClr val="0070C0"/>
              </a:solidFill>
              <a:latin typeface="Roboto Light" panose="02000000000000000000" pitchFamily="2" charset="0"/>
              <a:ea typeface="Roboto Light" panose="02000000000000000000" pitchFamily="2" charset="0"/>
            </a:endParaRPr>
          </a:p>
          <a:p>
            <a:pPr marL="0" indent="0">
              <a:buNone/>
            </a:pPr>
            <a:br>
              <a:rPr lang="en-AU" sz="2400" b="1" dirty="0">
                <a:solidFill>
                  <a:srgbClr val="0070C0"/>
                </a:solidFill>
              </a:rPr>
            </a:br>
            <a:endParaRPr lang="en-AU" sz="2400" b="1" dirty="0">
              <a:solidFill>
                <a:srgbClr val="0070C0"/>
              </a:solidFill>
            </a:endParaRPr>
          </a:p>
        </p:txBody>
      </p:sp>
      <p:sp>
        <p:nvSpPr>
          <p:cNvPr id="2" name="Rectangle 1">
            <a:extLst>
              <a:ext uri="{FF2B5EF4-FFF2-40B4-BE49-F238E27FC236}">
                <a16:creationId xmlns:a16="http://schemas.microsoft.com/office/drawing/2014/main" id="{09A05F42-565A-4A1A-BCCF-4BDC51491A8E}"/>
              </a:ext>
            </a:extLst>
          </p:cNvPr>
          <p:cNvSpPr/>
          <p:nvPr/>
        </p:nvSpPr>
        <p:spPr>
          <a:xfrm>
            <a:off x="772742" y="4858199"/>
            <a:ext cx="9864391" cy="5653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52975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32" y="487180"/>
            <a:ext cx="11332029" cy="803048"/>
          </a:xfrm>
        </p:spPr>
        <p:txBody>
          <a:bodyPr>
            <a:normAutofit/>
          </a:bodyPr>
          <a:lstStyle/>
          <a:p>
            <a:pPr algn="ctr"/>
            <a:r>
              <a:rPr lang="en-AU" sz="2800" b="1" dirty="0">
                <a:solidFill>
                  <a:srgbClr val="0000FF"/>
                </a:solidFill>
                <a:latin typeface="Roboto Black" panose="02000000000000000000" pitchFamily="2" charset="0"/>
                <a:cs typeface="+mn-cs"/>
              </a:rPr>
              <a:t>Strategy 1: Holistic approach embedded in curriculum design</a:t>
            </a:r>
          </a:p>
        </p:txBody>
      </p:sp>
      <p:pic>
        <p:nvPicPr>
          <p:cNvPr id="5" name="Picture 4" descr="cid:image002.png@01D314F2.C97B2B90">
            <a:extLst>
              <a:ext uri="{FF2B5EF4-FFF2-40B4-BE49-F238E27FC236}">
                <a16:creationId xmlns:a16="http://schemas.microsoft.com/office/drawing/2014/main" id="{15DE3184-FDD4-4405-8FFD-AE7C8394E121}"/>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959292" y="59794"/>
            <a:ext cx="1990725" cy="676275"/>
          </a:xfrm>
          <a:prstGeom prst="rect">
            <a:avLst/>
          </a:prstGeom>
          <a:noFill/>
          <a:ln>
            <a:noFill/>
          </a:ln>
        </p:spPr>
      </p:pic>
      <p:sp>
        <p:nvSpPr>
          <p:cNvPr id="4" name="Rectangle 3">
            <a:extLst>
              <a:ext uri="{FF2B5EF4-FFF2-40B4-BE49-F238E27FC236}">
                <a16:creationId xmlns:a16="http://schemas.microsoft.com/office/drawing/2014/main" id="{C5540BF9-927A-48B8-BCCD-EBBDCACF7938}"/>
              </a:ext>
            </a:extLst>
          </p:cNvPr>
          <p:cNvSpPr/>
          <p:nvPr/>
        </p:nvSpPr>
        <p:spPr>
          <a:xfrm>
            <a:off x="532439" y="1290228"/>
            <a:ext cx="7768599" cy="6232475"/>
          </a:xfrm>
          <a:prstGeom prst="rect">
            <a:avLst/>
          </a:prstGeom>
        </p:spPr>
        <p:txBody>
          <a:bodyPr wrap="square">
            <a:spAutoFit/>
          </a:bodyPr>
          <a:lstStyle/>
          <a:p>
            <a:pPr marL="342900" indent="-342900" fontAlgn="base">
              <a:lnSpc>
                <a:spcPct val="150000"/>
              </a:lnSpc>
              <a:spcAft>
                <a:spcPts val="0"/>
              </a:spcAft>
              <a:buFont typeface="Arial" panose="020B0604020202020204" pitchFamily="34" charset="0"/>
              <a:buChar char="•"/>
            </a:pPr>
            <a:r>
              <a:rPr lang="en-AU" dirty="0">
                <a:latin typeface="Roboto Light" panose="02000000000000000000" pitchFamily="2" charset="0"/>
                <a:ea typeface="Roboto Light" panose="02000000000000000000" pitchFamily="2" charset="0"/>
              </a:rPr>
              <a:t>Relate academic integrity to general principles of respect, fairness, honesty, trust, courage &amp; responsibility</a:t>
            </a:r>
            <a:r>
              <a:rPr lang="en-AU" dirty="0">
                <a:solidFill>
                  <a:srgbClr val="FF0000"/>
                </a:solidFill>
                <a:latin typeface="Roboto Light" panose="02000000000000000000" pitchFamily="2" charset="0"/>
                <a:ea typeface="Roboto Light" panose="02000000000000000000" pitchFamily="2" charset="0"/>
              </a:rPr>
              <a:t> </a:t>
            </a:r>
          </a:p>
          <a:p>
            <a:pPr marL="342900" indent="-342900" fontAlgn="base">
              <a:lnSpc>
                <a:spcPct val="150000"/>
              </a:lnSpc>
              <a:spcAft>
                <a:spcPts val="0"/>
              </a:spcAft>
              <a:buFont typeface="Arial" panose="020B0604020202020204" pitchFamily="34" charset="0"/>
              <a:buChar char="•"/>
            </a:pPr>
            <a:r>
              <a:rPr lang="en-AU" dirty="0">
                <a:latin typeface="Roboto Light" panose="02000000000000000000" pitchFamily="2" charset="0"/>
                <a:ea typeface="Roboto Light" panose="02000000000000000000" pitchFamily="2" charset="0"/>
              </a:rPr>
              <a:t>Students watch videos followed with activities and discussion</a:t>
            </a:r>
          </a:p>
          <a:p>
            <a:pPr fontAlgn="base">
              <a:lnSpc>
                <a:spcPct val="150000"/>
              </a:lnSpc>
              <a:spcAft>
                <a:spcPts val="0"/>
              </a:spcAft>
            </a:pPr>
            <a:endParaRPr lang="en-AU" dirty="0">
              <a:latin typeface="Roboto Light" panose="02000000000000000000" pitchFamily="2" charset="0"/>
              <a:ea typeface="Roboto Light" panose="02000000000000000000" pitchFamily="2" charset="0"/>
            </a:endParaRPr>
          </a:p>
          <a:p>
            <a:pPr fontAlgn="base">
              <a:lnSpc>
                <a:spcPct val="150000"/>
              </a:lnSpc>
              <a:spcAft>
                <a:spcPts val="0"/>
              </a:spcAft>
            </a:pPr>
            <a:r>
              <a:rPr lang="en-AU" dirty="0">
                <a:latin typeface="Roboto Light" panose="02000000000000000000" pitchFamily="2" charset="0"/>
                <a:ea typeface="Roboto Light" panose="02000000000000000000" pitchFamily="2" charset="0"/>
              </a:rPr>
              <a:t>Video 1: discusses underlying principles</a:t>
            </a:r>
            <a:br>
              <a:rPr lang="en-AU" dirty="0">
                <a:latin typeface="Roboto Light" panose="02000000000000000000" pitchFamily="2" charset="0"/>
                <a:ea typeface="Roboto Light" panose="02000000000000000000" pitchFamily="2" charset="0"/>
              </a:rPr>
            </a:br>
            <a:r>
              <a:rPr lang="en-AU" dirty="0">
                <a:latin typeface="Roboto Light" panose="02000000000000000000" pitchFamily="2" charset="0"/>
                <a:ea typeface="Roboto Light" panose="02000000000000000000" pitchFamily="2" charset="0"/>
                <a:hlinkClick r:id="rId5"/>
              </a:rPr>
              <a:t>https://www.youtube.com/watch?v=4aCRYFzhlBY&amp;feature=youtu.be</a:t>
            </a:r>
            <a:endParaRPr lang="en-AU" dirty="0">
              <a:latin typeface="Roboto Light" panose="02000000000000000000" pitchFamily="2" charset="0"/>
              <a:ea typeface="Roboto Light" panose="02000000000000000000" pitchFamily="2" charset="0"/>
            </a:endParaRPr>
          </a:p>
          <a:p>
            <a:pPr fontAlgn="base">
              <a:lnSpc>
                <a:spcPct val="150000"/>
              </a:lnSpc>
              <a:spcAft>
                <a:spcPts val="0"/>
              </a:spcAft>
            </a:pPr>
            <a:r>
              <a:rPr lang="en-AU" dirty="0">
                <a:latin typeface="Roboto Light" panose="02000000000000000000" pitchFamily="2" charset="0"/>
                <a:ea typeface="Roboto Light" panose="02000000000000000000" pitchFamily="2" charset="0"/>
              </a:rPr>
              <a:t>Video 2: what academic integrity means to students</a:t>
            </a:r>
            <a:br>
              <a:rPr lang="en-AU" dirty="0">
                <a:latin typeface="Roboto Light" panose="02000000000000000000" pitchFamily="2" charset="0"/>
                <a:ea typeface="Roboto Light" panose="02000000000000000000" pitchFamily="2" charset="0"/>
              </a:rPr>
            </a:br>
            <a:r>
              <a:rPr lang="en-AU" dirty="0">
                <a:latin typeface="Roboto Light" panose="02000000000000000000" pitchFamily="2" charset="0"/>
                <a:ea typeface="Roboto Light" panose="02000000000000000000" pitchFamily="2" charset="0"/>
                <a:hlinkClick r:id="rId6"/>
              </a:rPr>
              <a:t>https://www.youtube.com/watch?v=Z3yvl3im7oM&amp;feature=youtu.be</a:t>
            </a:r>
            <a:endParaRPr lang="en-AU" dirty="0">
              <a:latin typeface="Roboto Light" panose="02000000000000000000" pitchFamily="2" charset="0"/>
              <a:ea typeface="Roboto Light" panose="02000000000000000000" pitchFamily="2" charset="0"/>
            </a:endParaRPr>
          </a:p>
          <a:p>
            <a:pPr fontAlgn="base">
              <a:lnSpc>
                <a:spcPct val="150000"/>
              </a:lnSpc>
              <a:spcAft>
                <a:spcPts val="0"/>
              </a:spcAft>
            </a:pPr>
            <a:r>
              <a:rPr lang="en-AU" dirty="0">
                <a:latin typeface="Roboto Light" panose="02000000000000000000" pitchFamily="2" charset="0"/>
                <a:ea typeface="Roboto Light" panose="02000000000000000000" pitchFamily="2" charset="0"/>
              </a:rPr>
              <a:t>Video 3: why students breach academic integrity from students’ perspectives</a:t>
            </a:r>
          </a:p>
          <a:p>
            <a:pPr fontAlgn="base">
              <a:lnSpc>
                <a:spcPct val="150000"/>
              </a:lnSpc>
              <a:spcAft>
                <a:spcPts val="0"/>
              </a:spcAft>
            </a:pPr>
            <a:r>
              <a:rPr lang="en-AU" dirty="0">
                <a:latin typeface="Roboto Light" panose="02000000000000000000" pitchFamily="2" charset="0"/>
                <a:ea typeface="Roboto Light" panose="02000000000000000000" pitchFamily="2" charset="0"/>
                <a:hlinkClick r:id="rId7"/>
              </a:rPr>
              <a:t>https://www.youtube.com/watch?v=Vu53kphkJLA&amp;feature=youtu.be</a:t>
            </a:r>
            <a:endParaRPr lang="en-AU" dirty="0">
              <a:latin typeface="Roboto Light" panose="02000000000000000000" pitchFamily="2" charset="0"/>
              <a:ea typeface="Roboto Light" panose="02000000000000000000" pitchFamily="2" charset="0"/>
            </a:endParaRPr>
          </a:p>
          <a:p>
            <a:pPr fontAlgn="base">
              <a:lnSpc>
                <a:spcPct val="150000"/>
              </a:lnSpc>
              <a:spcAft>
                <a:spcPts val="0"/>
              </a:spcAft>
            </a:pPr>
            <a:endParaRPr lang="en-AU" dirty="0">
              <a:latin typeface="Roboto Light" panose="02000000000000000000" pitchFamily="2" charset="0"/>
              <a:ea typeface="Roboto Light" panose="02000000000000000000" pitchFamily="2" charset="0"/>
            </a:endParaRPr>
          </a:p>
          <a:p>
            <a:pPr fontAlgn="base">
              <a:lnSpc>
                <a:spcPct val="150000"/>
              </a:lnSpc>
              <a:spcAft>
                <a:spcPts val="0"/>
              </a:spcAft>
            </a:pPr>
            <a:endParaRPr lang="en-AU" dirty="0">
              <a:latin typeface="Roboto Light" panose="02000000000000000000" pitchFamily="2" charset="0"/>
              <a:ea typeface="Roboto Light" panose="02000000000000000000" pitchFamily="2" charset="0"/>
            </a:endParaRPr>
          </a:p>
          <a:p>
            <a:pPr fontAlgn="base">
              <a:spcAft>
                <a:spcPts val="0"/>
              </a:spcAft>
            </a:pPr>
            <a:br>
              <a:rPr lang="en-AU" sz="2400" dirty="0">
                <a:latin typeface="Roboto Light" panose="02000000000000000000" pitchFamily="2" charset="0"/>
                <a:ea typeface="Roboto Light" panose="02000000000000000000" pitchFamily="2" charset="0"/>
              </a:rPr>
            </a:br>
            <a:endParaRPr lang="en-AU" sz="2400" dirty="0">
              <a:latin typeface="Roboto Light" panose="02000000000000000000" pitchFamily="2" charset="0"/>
              <a:ea typeface="Roboto Light" panose="02000000000000000000" pitchFamily="2" charset="0"/>
            </a:endParaRPr>
          </a:p>
        </p:txBody>
      </p:sp>
      <p:pic>
        <p:nvPicPr>
          <p:cNvPr id="6" name="Picture 5">
            <a:extLst>
              <a:ext uri="{FF2B5EF4-FFF2-40B4-BE49-F238E27FC236}">
                <a16:creationId xmlns:a16="http://schemas.microsoft.com/office/drawing/2014/main" id="{2C05696E-C309-4BD2-8F01-7C01109D223F}"/>
              </a:ext>
            </a:extLst>
          </p:cNvPr>
          <p:cNvPicPr>
            <a:picLocks noChangeAspect="1"/>
          </p:cNvPicPr>
          <p:nvPr/>
        </p:nvPicPr>
        <p:blipFill>
          <a:blip r:embed="rId8"/>
          <a:stretch>
            <a:fillRect/>
          </a:stretch>
        </p:blipFill>
        <p:spPr>
          <a:xfrm>
            <a:off x="8301038" y="1717614"/>
            <a:ext cx="3890962" cy="3765057"/>
          </a:xfrm>
          <a:prstGeom prst="rect">
            <a:avLst/>
          </a:prstGeom>
        </p:spPr>
      </p:pic>
    </p:spTree>
    <p:extLst>
      <p:ext uri="{BB962C8B-B14F-4D97-AF65-F5344CB8AC3E}">
        <p14:creationId xmlns:p14="http://schemas.microsoft.com/office/powerpoint/2010/main" val="3969466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69" y="550567"/>
            <a:ext cx="11332029" cy="803048"/>
          </a:xfrm>
        </p:spPr>
        <p:txBody>
          <a:bodyPr>
            <a:normAutofit/>
          </a:bodyPr>
          <a:lstStyle/>
          <a:p>
            <a:pPr algn="ctr"/>
            <a:r>
              <a:rPr lang="en-AU" sz="2800" dirty="0">
                <a:solidFill>
                  <a:srgbClr val="0000FF"/>
                </a:solidFill>
                <a:latin typeface="Roboto Black" panose="02000000000000000000" pitchFamily="2" charset="0"/>
                <a:ea typeface="Roboto Black" panose="02000000000000000000" pitchFamily="2" charset="0"/>
              </a:rPr>
              <a:t>Embedded activities</a:t>
            </a:r>
          </a:p>
        </p:txBody>
      </p:sp>
      <p:pic>
        <p:nvPicPr>
          <p:cNvPr id="5" name="Picture 4" descr="cid:image002.png@01D314F2.C97B2B90">
            <a:extLst>
              <a:ext uri="{FF2B5EF4-FFF2-40B4-BE49-F238E27FC236}">
                <a16:creationId xmlns:a16="http://schemas.microsoft.com/office/drawing/2014/main" id="{15DE3184-FDD4-4405-8FFD-AE7C8394E121}"/>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959292" y="59794"/>
            <a:ext cx="1990725" cy="676275"/>
          </a:xfrm>
          <a:prstGeom prst="rect">
            <a:avLst/>
          </a:prstGeom>
          <a:noFill/>
          <a:ln>
            <a:noFill/>
          </a:ln>
        </p:spPr>
      </p:pic>
      <p:sp>
        <p:nvSpPr>
          <p:cNvPr id="4" name="Rectangle 3">
            <a:extLst>
              <a:ext uri="{FF2B5EF4-FFF2-40B4-BE49-F238E27FC236}">
                <a16:creationId xmlns:a16="http://schemas.microsoft.com/office/drawing/2014/main" id="{C5540BF9-927A-48B8-BCCD-EBBDCACF7938}"/>
              </a:ext>
            </a:extLst>
          </p:cNvPr>
          <p:cNvSpPr/>
          <p:nvPr/>
        </p:nvSpPr>
        <p:spPr>
          <a:xfrm>
            <a:off x="1032441" y="1844388"/>
            <a:ext cx="9922213" cy="830997"/>
          </a:xfrm>
          <a:prstGeom prst="rect">
            <a:avLst/>
          </a:prstGeom>
        </p:spPr>
        <p:txBody>
          <a:bodyPr wrap="square">
            <a:spAutoFit/>
          </a:bodyPr>
          <a:lstStyle/>
          <a:p>
            <a:pPr fontAlgn="base">
              <a:spcAft>
                <a:spcPts val="0"/>
              </a:spcAft>
            </a:pPr>
            <a:br>
              <a:rPr lang="en-AU" sz="2400" dirty="0">
                <a:latin typeface="Roboto Light" panose="02000000000000000000" pitchFamily="2" charset="0"/>
                <a:ea typeface="Roboto Light" panose="02000000000000000000" pitchFamily="2" charset="0"/>
              </a:rPr>
            </a:br>
            <a:endParaRPr lang="en-AU" sz="2400" dirty="0">
              <a:latin typeface="Roboto Light" panose="02000000000000000000" pitchFamily="2" charset="0"/>
              <a:ea typeface="Roboto Light" panose="02000000000000000000" pitchFamily="2" charset="0"/>
            </a:endParaRPr>
          </a:p>
        </p:txBody>
      </p:sp>
      <p:pic>
        <p:nvPicPr>
          <p:cNvPr id="3" name="Picture 2">
            <a:extLst>
              <a:ext uri="{FF2B5EF4-FFF2-40B4-BE49-F238E27FC236}">
                <a16:creationId xmlns:a16="http://schemas.microsoft.com/office/drawing/2014/main" id="{70FA4A9D-09FD-4F1F-ABF5-80124AE030C2}"/>
              </a:ext>
            </a:extLst>
          </p:cNvPr>
          <p:cNvPicPr>
            <a:picLocks noChangeAspect="1"/>
          </p:cNvPicPr>
          <p:nvPr/>
        </p:nvPicPr>
        <p:blipFill>
          <a:blip r:embed="rId5"/>
          <a:stretch>
            <a:fillRect/>
          </a:stretch>
        </p:blipFill>
        <p:spPr>
          <a:xfrm>
            <a:off x="291580" y="1337959"/>
            <a:ext cx="5422465" cy="3626947"/>
          </a:xfrm>
          <a:prstGeom prst="rect">
            <a:avLst/>
          </a:prstGeom>
        </p:spPr>
      </p:pic>
      <p:pic>
        <p:nvPicPr>
          <p:cNvPr id="6" name="Picture 5">
            <a:extLst>
              <a:ext uri="{FF2B5EF4-FFF2-40B4-BE49-F238E27FC236}">
                <a16:creationId xmlns:a16="http://schemas.microsoft.com/office/drawing/2014/main" id="{49AC07B5-A2A2-4963-B219-D197F8F07E69}"/>
              </a:ext>
            </a:extLst>
          </p:cNvPr>
          <p:cNvPicPr>
            <a:picLocks noChangeAspect="1"/>
          </p:cNvPicPr>
          <p:nvPr/>
        </p:nvPicPr>
        <p:blipFill>
          <a:blip r:embed="rId6"/>
          <a:stretch>
            <a:fillRect/>
          </a:stretch>
        </p:blipFill>
        <p:spPr>
          <a:xfrm>
            <a:off x="6096000" y="1353615"/>
            <a:ext cx="5240609" cy="4280373"/>
          </a:xfrm>
          <a:prstGeom prst="rect">
            <a:avLst/>
          </a:prstGeom>
        </p:spPr>
      </p:pic>
      <p:pic>
        <p:nvPicPr>
          <p:cNvPr id="7" name="Picture 6">
            <a:extLst>
              <a:ext uri="{FF2B5EF4-FFF2-40B4-BE49-F238E27FC236}">
                <a16:creationId xmlns:a16="http://schemas.microsoft.com/office/drawing/2014/main" id="{5C90BD16-F1B3-47A0-99F9-2FA16A45BFE2}"/>
              </a:ext>
            </a:extLst>
          </p:cNvPr>
          <p:cNvPicPr>
            <a:picLocks noChangeAspect="1"/>
          </p:cNvPicPr>
          <p:nvPr/>
        </p:nvPicPr>
        <p:blipFill>
          <a:blip r:embed="rId7"/>
          <a:stretch>
            <a:fillRect/>
          </a:stretch>
        </p:blipFill>
        <p:spPr>
          <a:xfrm>
            <a:off x="3923819" y="4850810"/>
            <a:ext cx="1790226" cy="1897232"/>
          </a:xfrm>
          <a:prstGeom prst="rect">
            <a:avLst/>
          </a:prstGeom>
        </p:spPr>
      </p:pic>
    </p:spTree>
    <p:extLst>
      <p:ext uri="{BB962C8B-B14F-4D97-AF65-F5344CB8AC3E}">
        <p14:creationId xmlns:p14="http://schemas.microsoft.com/office/powerpoint/2010/main" val="985980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69" y="550567"/>
            <a:ext cx="11332029" cy="803048"/>
          </a:xfrm>
        </p:spPr>
        <p:txBody>
          <a:bodyPr>
            <a:normAutofit/>
          </a:bodyPr>
          <a:lstStyle/>
          <a:p>
            <a:pPr algn="ctr"/>
            <a:r>
              <a:rPr lang="en-AU" sz="2800" b="1" dirty="0">
                <a:solidFill>
                  <a:srgbClr val="0000FF"/>
                </a:solidFill>
                <a:latin typeface="Roboto Black" panose="02000000000000000000" pitchFamily="2" charset="0"/>
                <a:cs typeface="+mn-cs"/>
              </a:rPr>
              <a:t>Strategy 2: Scenarios and discussion</a:t>
            </a:r>
          </a:p>
        </p:txBody>
      </p:sp>
      <p:pic>
        <p:nvPicPr>
          <p:cNvPr id="5" name="Picture 4" descr="cid:image002.png@01D314F2.C97B2B90">
            <a:extLst>
              <a:ext uri="{FF2B5EF4-FFF2-40B4-BE49-F238E27FC236}">
                <a16:creationId xmlns:a16="http://schemas.microsoft.com/office/drawing/2014/main" id="{15DE3184-FDD4-4405-8FFD-AE7C8394E121}"/>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959292" y="59794"/>
            <a:ext cx="1990725" cy="676275"/>
          </a:xfrm>
          <a:prstGeom prst="rect">
            <a:avLst/>
          </a:prstGeom>
          <a:noFill/>
          <a:ln>
            <a:noFill/>
          </a:ln>
        </p:spPr>
      </p:pic>
      <p:sp>
        <p:nvSpPr>
          <p:cNvPr id="3" name="TextBox 2">
            <a:extLst>
              <a:ext uri="{FF2B5EF4-FFF2-40B4-BE49-F238E27FC236}">
                <a16:creationId xmlns:a16="http://schemas.microsoft.com/office/drawing/2014/main" id="{A73EF755-56E4-4103-B8A0-0F6C64632834}"/>
              </a:ext>
            </a:extLst>
          </p:cNvPr>
          <p:cNvSpPr txBox="1"/>
          <p:nvPr/>
        </p:nvSpPr>
        <p:spPr>
          <a:xfrm>
            <a:off x="5544766" y="2976664"/>
            <a:ext cx="914400" cy="914400"/>
          </a:xfrm>
          <a:prstGeom prst="rect">
            <a:avLst/>
          </a:prstGeom>
          <a:noFill/>
        </p:spPr>
        <p:txBody>
          <a:bodyPr wrap="square" rtlCol="0">
            <a:spAutoFit/>
          </a:bodyPr>
          <a:lstStyle/>
          <a:p>
            <a:endParaRPr lang="en-AU" dirty="0"/>
          </a:p>
        </p:txBody>
      </p:sp>
      <p:sp>
        <p:nvSpPr>
          <p:cNvPr id="7" name="Rectangle 6">
            <a:extLst>
              <a:ext uri="{FF2B5EF4-FFF2-40B4-BE49-F238E27FC236}">
                <a16:creationId xmlns:a16="http://schemas.microsoft.com/office/drawing/2014/main" id="{6D1B1143-E0C1-420E-8AAF-4F8DFB49A976}"/>
              </a:ext>
            </a:extLst>
          </p:cNvPr>
          <p:cNvSpPr/>
          <p:nvPr/>
        </p:nvSpPr>
        <p:spPr>
          <a:xfrm>
            <a:off x="810491" y="1628906"/>
            <a:ext cx="10515600" cy="4801314"/>
          </a:xfrm>
          <a:prstGeom prst="rect">
            <a:avLst/>
          </a:prstGeom>
        </p:spPr>
        <p:txBody>
          <a:bodyPr wrap="square">
            <a:spAutoFit/>
          </a:bodyPr>
          <a:lstStyle/>
          <a:p>
            <a:r>
              <a:rPr lang="en-US" b="1" dirty="0">
                <a:latin typeface="Roboto Light" panose="02000000000000000000" pitchFamily="2" charset="0"/>
                <a:ea typeface="Roboto Light" panose="02000000000000000000" pitchFamily="2" charset="0"/>
              </a:rPr>
              <a:t>Scenario two</a:t>
            </a:r>
          </a:p>
          <a:p>
            <a:r>
              <a:rPr lang="en-US" dirty="0">
                <a:latin typeface="Roboto Light" panose="02000000000000000000" pitchFamily="2" charset="0"/>
                <a:ea typeface="Roboto Light" panose="02000000000000000000" pitchFamily="2" charset="0"/>
              </a:rPr>
              <a:t>You are a new student and finding university study challenging. Your family is interested in your studies, and really proud of your achievements. All through your life your parents and sisters have helped you with your studies, you discuss your classes and assignments at the dinner table every night. </a:t>
            </a:r>
          </a:p>
          <a:p>
            <a:endParaRPr lang="en-US" dirty="0">
              <a:latin typeface="Roboto Light" panose="02000000000000000000" pitchFamily="2" charset="0"/>
              <a:ea typeface="Roboto Light" panose="02000000000000000000" pitchFamily="2" charset="0"/>
            </a:endParaRPr>
          </a:p>
          <a:p>
            <a:r>
              <a:rPr lang="en-US" dirty="0">
                <a:latin typeface="Roboto Light" panose="02000000000000000000" pitchFamily="2" charset="0"/>
                <a:ea typeface="Roboto Light" panose="02000000000000000000" pitchFamily="2" charset="0"/>
              </a:rPr>
              <a:t>You enjoy sharing the new ideas and information you are learning at university with your family, and you find talking about assignments with your sisters helps you to better understand the topic. You also find it is helpful to read your final drafts of assignments out-loud so that your family can tell you if it makes sense and flows well. Is it OK to get this type of support from your family?</a:t>
            </a:r>
          </a:p>
          <a:p>
            <a:endParaRPr lang="en-US" dirty="0">
              <a:latin typeface="Roboto Light" panose="02000000000000000000" pitchFamily="2" charset="0"/>
              <a:ea typeface="Roboto Light" panose="02000000000000000000" pitchFamily="2" charset="0"/>
            </a:endParaRPr>
          </a:p>
          <a:p>
            <a:pPr marL="342900" indent="-342900">
              <a:buAutoNum type="alphaLcParenR"/>
            </a:pPr>
            <a:r>
              <a:rPr lang="en-US" dirty="0">
                <a:latin typeface="Roboto Light" panose="02000000000000000000" pitchFamily="2" charset="0"/>
                <a:ea typeface="Roboto Light" panose="02000000000000000000" pitchFamily="2" charset="0"/>
              </a:rPr>
              <a:t>It is NOT OK to get this kind of support from your family. You cannot discuss assignments or get feedback on assignments because it needs to be all your own effort.</a:t>
            </a:r>
          </a:p>
          <a:p>
            <a:pPr marL="342900" indent="-342900">
              <a:buAutoNum type="alphaLcParenR"/>
            </a:pPr>
            <a:r>
              <a:rPr lang="en-US" dirty="0">
                <a:latin typeface="Roboto Light" panose="02000000000000000000" pitchFamily="2" charset="0"/>
                <a:ea typeface="Roboto Light" panose="02000000000000000000" pitchFamily="2" charset="0"/>
              </a:rPr>
              <a:t>It is OK to talk about your studies and assignments with others, including your family. We often deepen our understanding by talking to others and hearing other points of view.</a:t>
            </a:r>
          </a:p>
          <a:p>
            <a:pPr marL="342900" indent="-342900">
              <a:buAutoNum type="alphaLcParenR"/>
            </a:pPr>
            <a:r>
              <a:rPr lang="en-US" dirty="0">
                <a:latin typeface="Roboto Light" panose="02000000000000000000" pitchFamily="2" charset="0"/>
                <a:ea typeface="Roboto Light" panose="02000000000000000000" pitchFamily="2" charset="0"/>
              </a:rPr>
              <a:t> It is a good idea to include your family in your studies, including discussing new ideas and assignments so long as you write the assignment yourself.</a:t>
            </a:r>
          </a:p>
          <a:p>
            <a:pPr marL="342900" indent="-342900">
              <a:buAutoNum type="alphaLcParenR"/>
            </a:pPr>
            <a:r>
              <a:rPr lang="en-US" dirty="0">
                <a:latin typeface="Roboto Light" panose="02000000000000000000" pitchFamily="2" charset="0"/>
                <a:ea typeface="Roboto Light" panose="02000000000000000000" pitchFamily="2" charset="0"/>
              </a:rPr>
              <a:t> Both B and C.</a:t>
            </a:r>
            <a:endParaRPr lang="en-AU"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158314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69" y="550567"/>
            <a:ext cx="11332029" cy="803048"/>
          </a:xfrm>
        </p:spPr>
        <p:txBody>
          <a:bodyPr>
            <a:normAutofit/>
          </a:bodyPr>
          <a:lstStyle/>
          <a:p>
            <a:pPr algn="ctr"/>
            <a:r>
              <a:rPr lang="en-AU" sz="2800" dirty="0">
                <a:solidFill>
                  <a:srgbClr val="0000FF"/>
                </a:solidFill>
                <a:latin typeface="Roboto Black" panose="02000000000000000000" pitchFamily="2" charset="0"/>
                <a:ea typeface="Roboto Black" panose="02000000000000000000" pitchFamily="2" charset="0"/>
              </a:rPr>
              <a:t>In-class activities</a:t>
            </a:r>
          </a:p>
        </p:txBody>
      </p:sp>
      <p:pic>
        <p:nvPicPr>
          <p:cNvPr id="5" name="Picture 4" descr="cid:image002.png@01D314F2.C97B2B90">
            <a:extLst>
              <a:ext uri="{FF2B5EF4-FFF2-40B4-BE49-F238E27FC236}">
                <a16:creationId xmlns:a16="http://schemas.microsoft.com/office/drawing/2014/main" id="{15DE3184-FDD4-4405-8FFD-AE7C8394E121}"/>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959292" y="59794"/>
            <a:ext cx="1990725" cy="676275"/>
          </a:xfrm>
          <a:prstGeom prst="rect">
            <a:avLst/>
          </a:prstGeom>
          <a:noFill/>
          <a:ln>
            <a:noFill/>
          </a:ln>
        </p:spPr>
      </p:pic>
      <p:sp>
        <p:nvSpPr>
          <p:cNvPr id="4" name="Rectangle 3">
            <a:extLst>
              <a:ext uri="{FF2B5EF4-FFF2-40B4-BE49-F238E27FC236}">
                <a16:creationId xmlns:a16="http://schemas.microsoft.com/office/drawing/2014/main" id="{C5540BF9-927A-48B8-BCCD-EBBDCACF7938}"/>
              </a:ext>
            </a:extLst>
          </p:cNvPr>
          <p:cNvSpPr/>
          <p:nvPr/>
        </p:nvSpPr>
        <p:spPr>
          <a:xfrm>
            <a:off x="1032441" y="1844388"/>
            <a:ext cx="9922213" cy="830997"/>
          </a:xfrm>
          <a:prstGeom prst="rect">
            <a:avLst/>
          </a:prstGeom>
        </p:spPr>
        <p:txBody>
          <a:bodyPr wrap="square">
            <a:spAutoFit/>
          </a:bodyPr>
          <a:lstStyle/>
          <a:p>
            <a:pPr fontAlgn="base">
              <a:spcAft>
                <a:spcPts val="0"/>
              </a:spcAft>
            </a:pPr>
            <a:br>
              <a:rPr lang="en-AU" sz="2400" dirty="0">
                <a:latin typeface="Roboto Light" panose="02000000000000000000" pitchFamily="2" charset="0"/>
                <a:ea typeface="Roboto Light" panose="02000000000000000000" pitchFamily="2" charset="0"/>
              </a:rPr>
            </a:br>
            <a:endParaRPr lang="en-AU" sz="2400" dirty="0">
              <a:latin typeface="Roboto Light" panose="02000000000000000000" pitchFamily="2" charset="0"/>
              <a:ea typeface="Roboto Light" panose="02000000000000000000" pitchFamily="2" charset="0"/>
            </a:endParaRPr>
          </a:p>
        </p:txBody>
      </p:sp>
      <p:pic>
        <p:nvPicPr>
          <p:cNvPr id="9" name="Picture 8" descr="Graphical user interface, text, application, chat or text message&#10;&#10;Description automatically generated">
            <a:extLst>
              <a:ext uri="{FF2B5EF4-FFF2-40B4-BE49-F238E27FC236}">
                <a16:creationId xmlns:a16="http://schemas.microsoft.com/office/drawing/2014/main" id="{BA113E6E-3490-2D44-9E55-386E8EAFFC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441" y="1844388"/>
            <a:ext cx="9867900" cy="1562100"/>
          </a:xfrm>
          <a:prstGeom prst="rect">
            <a:avLst/>
          </a:prstGeom>
        </p:spPr>
      </p:pic>
      <p:sp>
        <p:nvSpPr>
          <p:cNvPr id="10" name="Rectangle 9">
            <a:extLst>
              <a:ext uri="{FF2B5EF4-FFF2-40B4-BE49-F238E27FC236}">
                <a16:creationId xmlns:a16="http://schemas.microsoft.com/office/drawing/2014/main" id="{04929D3E-DB68-ED4F-BDC8-02D932FB1600}"/>
              </a:ext>
            </a:extLst>
          </p:cNvPr>
          <p:cNvSpPr/>
          <p:nvPr/>
        </p:nvSpPr>
        <p:spPr>
          <a:xfrm>
            <a:off x="2448576" y="3897261"/>
            <a:ext cx="7737145" cy="1703030"/>
          </a:xfrm>
          <a:prstGeom prst="rect">
            <a:avLst/>
          </a:prstGeom>
        </p:spPr>
        <p:txBody>
          <a:bodyPr wrap="square">
            <a:spAutoFit/>
          </a:bodyPr>
          <a:lstStyle/>
          <a:p>
            <a:pPr marL="342900" indent="-342900" fontAlgn="base">
              <a:lnSpc>
                <a:spcPct val="150000"/>
              </a:lnSpc>
              <a:spcAft>
                <a:spcPts val="0"/>
              </a:spcAft>
              <a:buFont typeface="+mj-lt"/>
              <a:buAutoNum type="arabicPeriod"/>
            </a:pPr>
            <a:r>
              <a:rPr lang="en-AU" b="1" dirty="0">
                <a:latin typeface="Roboto Light" panose="02000000000000000000" pitchFamily="2" charset="0"/>
              </a:rPr>
              <a:t>Discuss</a:t>
            </a:r>
            <a:r>
              <a:rPr lang="en-AU" dirty="0">
                <a:latin typeface="Roboto Light" panose="02000000000000000000" pitchFamily="2" charset="0"/>
              </a:rPr>
              <a:t>: Is this appropriate; why/why not?</a:t>
            </a:r>
          </a:p>
          <a:p>
            <a:pPr marL="342900" indent="-342900" fontAlgn="base">
              <a:lnSpc>
                <a:spcPct val="150000"/>
              </a:lnSpc>
              <a:spcAft>
                <a:spcPts val="0"/>
              </a:spcAft>
              <a:buFont typeface="+mj-lt"/>
              <a:buAutoNum type="arabicPeriod"/>
            </a:pPr>
            <a:r>
              <a:rPr lang="en-AU" b="1" dirty="0">
                <a:latin typeface="Roboto Light" panose="02000000000000000000" pitchFamily="2" charset="0"/>
              </a:rPr>
              <a:t>Problem solve</a:t>
            </a:r>
            <a:r>
              <a:rPr lang="en-AU" dirty="0">
                <a:latin typeface="Roboto Light" panose="02000000000000000000" pitchFamily="2" charset="0"/>
              </a:rPr>
              <a:t>: What steps could you take to fix it?</a:t>
            </a:r>
          </a:p>
          <a:p>
            <a:pPr marL="342900" indent="-342900" fontAlgn="base">
              <a:lnSpc>
                <a:spcPct val="150000"/>
              </a:lnSpc>
              <a:spcAft>
                <a:spcPts val="0"/>
              </a:spcAft>
              <a:buFont typeface="+mj-lt"/>
              <a:buAutoNum type="arabicPeriod"/>
            </a:pPr>
            <a:r>
              <a:rPr lang="en-AU" b="1" dirty="0">
                <a:latin typeface="Roboto Light" panose="02000000000000000000" pitchFamily="2" charset="0"/>
              </a:rPr>
              <a:t>Practise</a:t>
            </a:r>
            <a:r>
              <a:rPr lang="en-AU" dirty="0">
                <a:latin typeface="Roboto Light" panose="02000000000000000000" pitchFamily="2" charset="0"/>
              </a:rPr>
              <a:t>: Suggest alternative words and phrases; rework the sentence structure</a:t>
            </a:r>
          </a:p>
        </p:txBody>
      </p:sp>
      <p:sp>
        <p:nvSpPr>
          <p:cNvPr id="8" name="Rectangle: Rounded Corners 7">
            <a:extLst>
              <a:ext uri="{FF2B5EF4-FFF2-40B4-BE49-F238E27FC236}">
                <a16:creationId xmlns:a16="http://schemas.microsoft.com/office/drawing/2014/main" id="{749D9FA5-31C7-DB4A-825C-93190787516D}"/>
              </a:ext>
            </a:extLst>
          </p:cNvPr>
          <p:cNvSpPr/>
          <p:nvPr/>
        </p:nvSpPr>
        <p:spPr>
          <a:xfrm>
            <a:off x="1748841" y="3679728"/>
            <a:ext cx="8934592" cy="21612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35748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69" y="550567"/>
            <a:ext cx="11332029" cy="803048"/>
          </a:xfrm>
        </p:spPr>
        <p:txBody>
          <a:bodyPr>
            <a:normAutofit/>
          </a:bodyPr>
          <a:lstStyle/>
          <a:p>
            <a:pPr algn="ctr"/>
            <a:r>
              <a:rPr lang="en-AU" sz="2800" dirty="0">
                <a:solidFill>
                  <a:srgbClr val="0000FF"/>
                </a:solidFill>
                <a:latin typeface="Roboto Black" panose="02000000000000000000" pitchFamily="2" charset="0"/>
                <a:ea typeface="Roboto Black" panose="02000000000000000000" pitchFamily="2" charset="0"/>
              </a:rPr>
              <a:t>Ensuring students read their feedback…</a:t>
            </a:r>
          </a:p>
        </p:txBody>
      </p:sp>
      <p:pic>
        <p:nvPicPr>
          <p:cNvPr id="5" name="Picture 4" descr="cid:image002.png@01D314F2.C97B2B90">
            <a:extLst>
              <a:ext uri="{FF2B5EF4-FFF2-40B4-BE49-F238E27FC236}">
                <a16:creationId xmlns:a16="http://schemas.microsoft.com/office/drawing/2014/main" id="{15DE3184-FDD4-4405-8FFD-AE7C8394E121}"/>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959292" y="59794"/>
            <a:ext cx="1990725" cy="676275"/>
          </a:xfrm>
          <a:prstGeom prst="rect">
            <a:avLst/>
          </a:prstGeom>
          <a:noFill/>
          <a:ln>
            <a:noFill/>
          </a:ln>
        </p:spPr>
      </p:pic>
      <p:sp>
        <p:nvSpPr>
          <p:cNvPr id="4" name="Rectangle 3">
            <a:extLst>
              <a:ext uri="{FF2B5EF4-FFF2-40B4-BE49-F238E27FC236}">
                <a16:creationId xmlns:a16="http://schemas.microsoft.com/office/drawing/2014/main" id="{C5540BF9-927A-48B8-BCCD-EBBDCACF7938}"/>
              </a:ext>
            </a:extLst>
          </p:cNvPr>
          <p:cNvSpPr/>
          <p:nvPr/>
        </p:nvSpPr>
        <p:spPr>
          <a:xfrm>
            <a:off x="1032441" y="1844388"/>
            <a:ext cx="9922213" cy="830997"/>
          </a:xfrm>
          <a:prstGeom prst="rect">
            <a:avLst/>
          </a:prstGeom>
        </p:spPr>
        <p:txBody>
          <a:bodyPr wrap="square">
            <a:spAutoFit/>
          </a:bodyPr>
          <a:lstStyle/>
          <a:p>
            <a:pPr fontAlgn="base">
              <a:spcAft>
                <a:spcPts val="0"/>
              </a:spcAft>
            </a:pPr>
            <a:br>
              <a:rPr lang="en-AU" sz="2400" dirty="0">
                <a:latin typeface="Roboto Light" panose="02000000000000000000" pitchFamily="2" charset="0"/>
                <a:ea typeface="Roboto Light" panose="02000000000000000000" pitchFamily="2" charset="0"/>
              </a:rPr>
            </a:br>
            <a:endParaRPr lang="en-AU" sz="2400" dirty="0">
              <a:latin typeface="Roboto Light" panose="02000000000000000000" pitchFamily="2" charset="0"/>
              <a:ea typeface="Roboto Light" panose="02000000000000000000" pitchFamily="2"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445" y="1844388"/>
            <a:ext cx="10750204" cy="4057744"/>
          </a:xfrm>
          <a:prstGeom prst="rect">
            <a:avLst/>
          </a:prstGeom>
          <a:ln>
            <a:solidFill>
              <a:srgbClr val="0033CC"/>
            </a:solidFill>
          </a:ln>
        </p:spPr>
      </p:pic>
    </p:spTree>
    <p:extLst>
      <p:ext uri="{BB962C8B-B14F-4D97-AF65-F5344CB8AC3E}">
        <p14:creationId xmlns:p14="http://schemas.microsoft.com/office/powerpoint/2010/main" val="39774354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BAD4276509D04592FD40DB109BFCBD" ma:contentTypeVersion="12" ma:contentTypeDescription="Create a new document." ma:contentTypeScope="" ma:versionID="419b1a3560ab42e7b5238d9bf1c37ea4">
  <xsd:schema xmlns:xsd="http://www.w3.org/2001/XMLSchema" xmlns:xs="http://www.w3.org/2001/XMLSchema" xmlns:p="http://schemas.microsoft.com/office/2006/metadata/properties" xmlns:ns3="dceab4c9-9779-4128-b0cc-89bad0c2596e" xmlns:ns4="95e9fac5-9d58-4659-aeb4-77068ac5cf05" targetNamespace="http://schemas.microsoft.com/office/2006/metadata/properties" ma:root="true" ma:fieldsID="5b194dbcfca45d61fc67d1d865fff27c" ns3:_="" ns4:_="">
    <xsd:import namespace="dceab4c9-9779-4128-b0cc-89bad0c2596e"/>
    <xsd:import namespace="95e9fac5-9d58-4659-aeb4-77068ac5cf05"/>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ab4c9-9779-4128-b0cc-89bad0c259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e9fac5-9d58-4659-aeb4-77068ac5cf0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1E88A1-6939-444B-AFEC-6C651BE0D162}">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elements/1.1/"/>
    <ds:schemaRef ds:uri="http://purl.org/dc/dcmitype/"/>
    <ds:schemaRef ds:uri="http://schemas.microsoft.com/office/infopath/2007/PartnerControls"/>
    <ds:schemaRef ds:uri="95e9fac5-9d58-4659-aeb4-77068ac5cf05"/>
    <ds:schemaRef ds:uri="dceab4c9-9779-4128-b0cc-89bad0c2596e"/>
    <ds:schemaRef ds:uri="http://www.w3.org/XML/1998/namespace"/>
  </ds:schemaRefs>
</ds:datastoreItem>
</file>

<file path=customXml/itemProps2.xml><?xml version="1.0" encoding="utf-8"?>
<ds:datastoreItem xmlns:ds="http://schemas.openxmlformats.org/officeDocument/2006/customXml" ds:itemID="{55D05A8B-D7A4-496D-AE8D-FC2F56AAAEA5}">
  <ds:schemaRefs>
    <ds:schemaRef ds:uri="http://schemas.microsoft.com/sharepoint/v3/contenttype/forms"/>
  </ds:schemaRefs>
</ds:datastoreItem>
</file>

<file path=customXml/itemProps3.xml><?xml version="1.0" encoding="utf-8"?>
<ds:datastoreItem xmlns:ds="http://schemas.openxmlformats.org/officeDocument/2006/customXml" ds:itemID="{FBCB9CC8-4BCA-4BFA-A2E9-D1E0605C42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ab4c9-9779-4128-b0cc-89bad0c2596e"/>
    <ds:schemaRef ds:uri="95e9fac5-9d58-4659-aeb4-77068ac5cf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6519</TotalTime>
  <Words>3353</Words>
  <Application>Microsoft Office PowerPoint</Application>
  <PresentationFormat>Widescreen</PresentationFormat>
  <Paragraphs>411</Paragraphs>
  <Slides>15</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Arial Rounded MT Bold</vt:lpstr>
      <vt:lpstr>Calibri</vt:lpstr>
      <vt:lpstr>Calibri Light</vt:lpstr>
      <vt:lpstr>Helvetica</vt:lpstr>
      <vt:lpstr>Roboto</vt:lpstr>
      <vt:lpstr>Roboto Black</vt:lpstr>
      <vt:lpstr>Roboto Light</vt:lpstr>
      <vt:lpstr>Times New Roman</vt:lpstr>
      <vt:lpstr>Office Theme</vt:lpstr>
      <vt:lpstr>PowerPoint Presentation</vt:lpstr>
      <vt:lpstr>PowerPoint Presentation</vt:lpstr>
      <vt:lpstr>PowerPoint Presentation</vt:lpstr>
      <vt:lpstr>PowerPoint Presentation</vt:lpstr>
      <vt:lpstr>Strategy 1: Holistic approach embedded in curriculum design</vt:lpstr>
      <vt:lpstr>Embedded activities</vt:lpstr>
      <vt:lpstr>Strategy 2: Scenarios and discussion</vt:lpstr>
      <vt:lpstr>In-class activities</vt:lpstr>
      <vt:lpstr>Ensuring students read their feedback…</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Suzi Syme</dc:creator>
  <cp:lastModifiedBy>Suzi Syme</cp:lastModifiedBy>
  <cp:revision>131</cp:revision>
  <dcterms:created xsi:type="dcterms:W3CDTF">2020-09-08T05:43:41Z</dcterms:created>
  <dcterms:modified xsi:type="dcterms:W3CDTF">2020-10-22T03:20:45Z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0x010100D7BAD4276509D04592FD40DB109BFCBD</vt:lpwstr>
  </property>
</Properties>
</file>