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1" r:id="rId15"/>
    <p:sldId id="262" r:id="rId16"/>
    <p:sldId id="276" r:id="rId17"/>
    <p:sldId id="284" r:id="rId18"/>
    <p:sldId id="285" r:id="rId19"/>
    <p:sldId id="277" r:id="rId20"/>
    <p:sldId id="278" r:id="rId21"/>
    <p:sldId id="281" r:id="rId22"/>
    <p:sldId id="263" r:id="rId23"/>
    <p:sldId id="264" r:id="rId24"/>
    <p:sldId id="282" r:id="rId25"/>
    <p:sldId id="283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06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82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30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71E79E-8581-424F-A15C-CC84AF66997D}"/>
              </a:ext>
            </a:extLst>
          </p:cNvPr>
          <p:cNvCxnSpPr/>
          <p:nvPr userDrawn="1"/>
        </p:nvCxnSpPr>
        <p:spPr>
          <a:xfrm>
            <a:off x="0" y="1196975"/>
            <a:ext cx="12192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34D28E-5319-49DC-A3BC-9E8883FD4835}"/>
              </a:ext>
            </a:extLst>
          </p:cNvPr>
          <p:cNvCxnSpPr/>
          <p:nvPr userDrawn="1"/>
        </p:nvCxnSpPr>
        <p:spPr>
          <a:xfrm>
            <a:off x="0" y="260350"/>
            <a:ext cx="12192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3841FE2-062E-4E8F-B833-E9ECAD722F1A}"/>
              </a:ext>
            </a:extLst>
          </p:cNvPr>
          <p:cNvSpPr/>
          <p:nvPr userDrawn="1"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BCB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1" descr="Lexis-Nexis-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85" y="6511925"/>
            <a:ext cx="130598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6859B-1F1A-47ED-9E3D-A0EFE755B6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5385" y="6515100"/>
            <a:ext cx="1013883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en-US" sz="1000" dirty="0">
                <a:solidFill>
                  <a:srgbClr val="000000"/>
                </a:solidFill>
                <a:latin typeface="+mj-lt"/>
              </a:rPr>
              <a:t>© 2019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Reed International Books Australia Pty Limited trading as LexisNexis.</a:t>
            </a:r>
            <a:r>
              <a:rPr lang="en-US" altLang="en-US" sz="1000" dirty="0">
                <a:latin typeface="+mj-lt"/>
              </a:rPr>
              <a:t> Created by Scott Baxter and updated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 by David Parker.</a:t>
            </a:r>
            <a:endParaRPr lang="en-AU" altLang="en-US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CD409-07D3-42BE-B4EB-06AC62403B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68725" y="333376"/>
            <a:ext cx="2624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AU" altLang="en-US" sz="2200" dirty="0">
                <a:solidFill>
                  <a:schemeClr val="tx2"/>
                </a:solidFill>
                <a:latin typeface="+mj-lt"/>
              </a:rPr>
              <a:t>Introduction to Trusts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0483" y="1412775"/>
            <a:ext cx="11298228" cy="4824531"/>
          </a:xfrm>
        </p:spPr>
        <p:txBody>
          <a:bodyPr/>
          <a:lstStyle>
            <a:lvl1pPr>
              <a:spcBef>
                <a:spcPts val="300"/>
              </a:spcBef>
              <a:spcAft>
                <a:spcPts val="1000"/>
              </a:spcAft>
              <a:defRPr/>
            </a:lvl1pPr>
            <a:lvl2pPr marL="800100" indent="-342900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‒"/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312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6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42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5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2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02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83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201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48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2C290-228C-4157-8A36-13F4EC8DC620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64D80-0C15-4319-83B0-1BD25E664F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33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5" y="792186"/>
            <a:ext cx="8038556" cy="49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1884364" y="1412876"/>
            <a:ext cx="8474075" cy="4824413"/>
          </a:xfrm>
        </p:spPr>
        <p:txBody>
          <a:bodyPr/>
          <a:lstStyle/>
          <a:p>
            <a:r>
              <a:rPr lang="en-US" altLang="en-US" smtClean="0"/>
              <a:t>A trust exists when the beneficial ownership of property is separated from the legal ownership of the property</a:t>
            </a:r>
          </a:p>
          <a:p>
            <a:r>
              <a:rPr lang="en-US" altLang="en-US" smtClean="0"/>
              <a:t>The notion of separating title from beneficial ownership is the heart or the trust relationship</a:t>
            </a:r>
          </a:p>
          <a:p>
            <a:endParaRPr lang="en-US" altLang="en-US" smtClean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CCD7B29-A8CC-4F5A-9FE2-654B301EE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" y="658813"/>
            <a:ext cx="10440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Introduction [20.1-20.3]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6834" y="431074"/>
            <a:ext cx="3004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/>
              <a:t>Lecture Slide 3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6135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1884364" y="1412876"/>
            <a:ext cx="8474075" cy="4824413"/>
          </a:xfrm>
        </p:spPr>
        <p:txBody>
          <a:bodyPr/>
          <a:lstStyle/>
          <a:p>
            <a:r>
              <a:rPr lang="en-US" altLang="en-US" dirty="0" smtClean="0"/>
              <a:t>Three essential elements to a trust relationship:</a:t>
            </a:r>
          </a:p>
          <a:p>
            <a:r>
              <a:rPr lang="en-US" altLang="en-US" dirty="0" smtClean="0"/>
              <a:t>The trustee – a legal person who holds a vested legal title (or a vested equitable title) in the property, subject to fiduciary duties;</a:t>
            </a:r>
          </a:p>
          <a:p>
            <a:r>
              <a:rPr lang="en-US" altLang="en-US" dirty="0" smtClean="0"/>
              <a:t>Trust property – property in real or personal form which is identified or ascertainable and capable of being held on trust. The trust property can be legal or equitable property; and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A393FA8-EF1C-46B7-894D-81AF630B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" y="658813"/>
            <a:ext cx="10440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Elements of a trust [20.4-20.9]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834" y="431074"/>
            <a:ext cx="3004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/>
              <a:t>Lecture Slide 4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1520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1884364" y="1412876"/>
            <a:ext cx="8474075" cy="4824413"/>
          </a:xfrm>
        </p:spPr>
        <p:txBody>
          <a:bodyPr/>
          <a:lstStyle/>
          <a:p>
            <a:r>
              <a:rPr lang="en-US" altLang="en-US" dirty="0" smtClean="0"/>
              <a:t>The beneficiary (sometimes referred to as the </a:t>
            </a:r>
            <a:r>
              <a:rPr lang="en-US" altLang="en-US" dirty="0" err="1" smtClean="0"/>
              <a:t>cestui</a:t>
            </a:r>
            <a:r>
              <a:rPr lang="en-US" altLang="en-US" dirty="0" smtClean="0"/>
              <a:t> que trust in older cases, or the object of the trust in modern cases) – a person, or group of persons, who hold a beneficial equitable estate in the property and on whose behalf the trustee must act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F5FBAAA-DB2C-4E35-8AFC-91FE58B9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" y="658813"/>
            <a:ext cx="10440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Elements of a trust [20.4-20.9]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834" y="431074"/>
            <a:ext cx="3004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/>
              <a:t>Lecture Slide 5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23058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</a:t>
            </a:r>
            <a:r>
              <a:rPr lang="en-AU" dirty="0" smtClean="0"/>
              <a:t>. T6 Tutorial Guide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See Word document:</a:t>
            </a:r>
          </a:p>
          <a:p>
            <a:pPr marL="0" indent="0">
              <a:buNone/>
            </a:pPr>
            <a:r>
              <a:rPr lang="en-AU" dirty="0" smtClean="0"/>
              <a:t>Unit Content &gt; TUTORIAL QUESTIONS SESSION 2 2020 &gt; Emma’s tutorial documents &gt; T6 Tutorial Guide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2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2. Engage students in activities with accountability 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225" y="3226526"/>
            <a:ext cx="3586575" cy="2677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88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2. Engage students in activities with accountability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E.g. multiple choice quiz for exam prep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Jigsaw discussion</a:t>
            </a:r>
          </a:p>
          <a:p>
            <a:r>
              <a:rPr lang="en-AU" dirty="0" smtClean="0"/>
              <a:t>Problem questions/ application questions</a:t>
            </a:r>
          </a:p>
          <a:p>
            <a:r>
              <a:rPr lang="en-AU" dirty="0" smtClean="0"/>
              <a:t>Time limits</a:t>
            </a:r>
          </a:p>
          <a:p>
            <a:r>
              <a:rPr lang="en-AU" dirty="0" smtClean="0"/>
              <a:t>Pauses </a:t>
            </a:r>
          </a:p>
          <a:p>
            <a:r>
              <a:rPr lang="en-AU" dirty="0" smtClean="0"/>
              <a:t>Check ins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Role play/ argue/ predicting </a:t>
            </a:r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225" y="3226526"/>
            <a:ext cx="3586575" cy="2677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65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T6 Problem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219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Unit Content &gt; TUTORIAL QUESTIONS SESSION 2 2020 &gt; </a:t>
            </a:r>
            <a:r>
              <a:rPr lang="en-AU" dirty="0" smtClean="0">
                <a:solidFill>
                  <a:srgbClr val="FF0000"/>
                </a:solidFill>
              </a:rPr>
              <a:t>Topic 6 Intro to Trusts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Relevant </a:t>
            </a:r>
            <a:r>
              <a:rPr lang="en-US" dirty="0"/>
              <a:t>cases:	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McPhail v </a:t>
            </a:r>
            <a:r>
              <a:rPr lang="en-US" i="1" dirty="0" err="1"/>
              <a:t>Doulton</a:t>
            </a:r>
            <a:r>
              <a:rPr lang="en-US" i="1" dirty="0"/>
              <a:t> </a:t>
            </a:r>
            <a:r>
              <a:rPr lang="en-US" dirty="0"/>
              <a:t>[1971] AC 424 (HL)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Re </a:t>
            </a:r>
            <a:r>
              <a:rPr lang="en-US" i="1" dirty="0"/>
              <a:t>Baden Deed Trusts </a:t>
            </a:r>
            <a:r>
              <a:rPr lang="en-US" dirty="0"/>
              <a:t>(No 2) [1973] </a:t>
            </a:r>
            <a:r>
              <a:rPr lang="en-US" dirty="0" err="1"/>
              <a:t>Ch</a:t>
            </a:r>
            <a:r>
              <a:rPr lang="en-US" dirty="0"/>
              <a:t> 9 (CA)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Re Tuck’s ST </a:t>
            </a:r>
            <a:r>
              <a:rPr lang="en-US" dirty="0"/>
              <a:t>[1978] </a:t>
            </a:r>
            <a:r>
              <a:rPr lang="en-US" dirty="0" err="1"/>
              <a:t>Ch</a:t>
            </a:r>
            <a:r>
              <a:rPr lang="en-US" dirty="0"/>
              <a:t> 49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R v District Auditor Ex p West Yorkshire MCC </a:t>
            </a:r>
            <a:r>
              <a:rPr lang="en-US" dirty="0"/>
              <a:t>(1986) 26 RVR 24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708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McPhail v </a:t>
            </a:r>
            <a:r>
              <a:rPr lang="en-US" dirty="0" err="1"/>
              <a:t>Doulton</a:t>
            </a:r>
            <a:r>
              <a:rPr lang="en-US" dirty="0"/>
              <a:t> [1971] AC 424 (HL)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In 1941, Bertram Baden executed a deed settling a non-charitable trust for the benefit of the staff of Matthew Hall &amp; Co Ltd and their relatives and dependents.</a:t>
            </a:r>
          </a:p>
          <a:p>
            <a:pPr fontAlgn="base"/>
            <a:r>
              <a:rPr lang="en-US" dirty="0"/>
              <a:t>The objects clause of the deed provided that:</a:t>
            </a:r>
          </a:p>
          <a:p>
            <a:pPr lvl="1" fontAlgn="base"/>
            <a:r>
              <a:rPr lang="en-US" dirty="0"/>
              <a:t>“</a:t>
            </a:r>
            <a:r>
              <a:rPr lang="en-US" i="1" dirty="0"/>
              <a:t>The trustees shall apply the net income of the fund in making </a:t>
            </a:r>
            <a:r>
              <a:rPr lang="en-US" b="1" i="1" dirty="0"/>
              <a:t>at their absolute discretion</a:t>
            </a:r>
            <a:r>
              <a:rPr lang="en-US" i="1" dirty="0"/>
              <a:t> grants to or for the benefit of any of the officers and employees or ex-officers or ex-employees of the company or to any relatives or </a:t>
            </a:r>
            <a:r>
              <a:rPr lang="en-US" i="1" dirty="0" err="1"/>
              <a:t>dependants</a:t>
            </a:r>
            <a:r>
              <a:rPr lang="en-US" i="1" dirty="0"/>
              <a:t> of any such persons in such amounts at such times and on such conditions (if any) as they think fit.</a:t>
            </a:r>
            <a:r>
              <a:rPr lang="en-US" dirty="0"/>
              <a:t>“</a:t>
            </a:r>
          </a:p>
          <a:p>
            <a:pPr fontAlgn="base"/>
            <a:r>
              <a:rPr lang="en-US" dirty="0"/>
              <a:t>Baden died in 1961.</a:t>
            </a:r>
          </a:p>
          <a:p>
            <a:pPr fontAlgn="base"/>
            <a:r>
              <a:rPr lang="en-US" dirty="0"/>
              <a:t>The validity of the trust was challenged on the basis that the objects of the trust were insufficiently certain.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2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McPhail v </a:t>
            </a:r>
            <a:r>
              <a:rPr lang="en-US" dirty="0" err="1" smtClean="0"/>
              <a:t>Doulton</a:t>
            </a:r>
            <a:r>
              <a:rPr lang="en-US" dirty="0" smtClean="0"/>
              <a:t> [1971] AC 424 (HL)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Lord Wilberforce noted the fact that the settlor had left his property on trust, with instructions to distribute according to the trustees’ choices.</a:t>
            </a:r>
          </a:p>
          <a:p>
            <a:pPr fontAlgn="base"/>
            <a:r>
              <a:rPr lang="en-US" dirty="0"/>
              <a:t>This meant that the trust property was not to be distributed equally among the beneficiaries.</a:t>
            </a:r>
          </a:p>
          <a:p>
            <a:pPr fontAlgn="base"/>
            <a:r>
              <a:rPr lang="en-US" dirty="0"/>
              <a:t>in </a:t>
            </a:r>
            <a:r>
              <a:rPr lang="en-US" i="1" dirty="0"/>
              <a:t>McPhail</a:t>
            </a:r>
            <a:r>
              <a:rPr lang="en-US" dirty="0"/>
              <a:t> the House of Lords restated the law, abandoning the </a:t>
            </a:r>
            <a:r>
              <a:rPr lang="en-US" dirty="0">
                <a:solidFill>
                  <a:srgbClr val="FF0000"/>
                </a:solidFill>
              </a:rPr>
              <a:t>“complete list” </a:t>
            </a:r>
            <a:r>
              <a:rPr lang="en-US" dirty="0"/>
              <a:t>test in </a:t>
            </a:r>
            <a:r>
              <a:rPr lang="en-US" dirty="0" err="1"/>
              <a:t>favour</a:t>
            </a:r>
            <a:r>
              <a:rPr lang="en-US" dirty="0"/>
              <a:t> of an </a:t>
            </a:r>
            <a:r>
              <a:rPr lang="en-US" dirty="0">
                <a:solidFill>
                  <a:srgbClr val="FF0000"/>
                </a:solidFill>
              </a:rPr>
              <a:t>“is or is not” test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Lord Wilberforce phrased the new test of certainty for beneficiaries as: </a:t>
            </a:r>
            <a:r>
              <a:rPr lang="en-US" dirty="0">
                <a:solidFill>
                  <a:srgbClr val="FF0000"/>
                </a:solidFill>
              </a:rPr>
              <a:t>“Can it be said with certainty that any given individual is or is not a member of the class.”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72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the validity of the following clauses in Henry Brown’s will: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lvl="0"/>
            <a:r>
              <a:rPr lang="en-US" dirty="0"/>
              <a:t>“I give $500,000.00 to my wife in trust to be distributed among any persons that she may choose</a:t>
            </a:r>
            <a:r>
              <a:rPr lang="en-US" dirty="0" smtClean="0"/>
              <a:t>”.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9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Teaching online tutorials: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3000" dirty="0" smtClean="0"/>
              <a:t>an adaptive model to encourage student engagement</a:t>
            </a:r>
          </a:p>
          <a:p>
            <a:endParaRPr lang="en-AU" dirty="0"/>
          </a:p>
          <a:p>
            <a:r>
              <a:rPr lang="en-AU" i="1" dirty="0" smtClean="0"/>
              <a:t>Emma Babbage</a:t>
            </a:r>
            <a:endParaRPr lang="en-AU" i="1" dirty="0"/>
          </a:p>
          <a:p>
            <a:r>
              <a:rPr lang="en-AU" i="1" dirty="0" smtClean="0"/>
              <a:t>School of Law and Justice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903243"/>
            <a:ext cx="3829050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472" y="5349875"/>
            <a:ext cx="2063364" cy="8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“I give $ 500,000.00 to my wife to be distributed among such of my employees and relatives that she may choose in her absolute discretion</a:t>
            </a:r>
            <a:r>
              <a:rPr lang="en-US" dirty="0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“I give $ 500,000.00 to my wife to be distributed among Roman Catholics living in our housing estate, as she may choose.  If she is in doubt whether a resident is a Roman Catholic, she may get a ruling from the Parish Priest</a:t>
            </a:r>
            <a:r>
              <a:rPr lang="en-US" dirty="0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“I give 500,000 to the Secretary of the Labor Party to be distributed in his absolute discretion among deserving residents of NSW”.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92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give $10000 to my trustee to be distributed among all those persons who attended my Christmas party, whose names are recorded in my diary”. 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the trustee has ascertained the names and addresses of all those who are entitled to share the money, and that a </a:t>
            </a:r>
            <a:r>
              <a:rPr lang="en-US" dirty="0" err="1"/>
              <a:t>cheque</a:t>
            </a:r>
            <a:r>
              <a:rPr lang="en-US" dirty="0"/>
              <a:t> sent to one of those was returned with “No such person at this address. Return to sender”.  </a:t>
            </a:r>
            <a:endParaRPr lang="en-US" dirty="0" smtClean="0"/>
          </a:p>
          <a:p>
            <a:r>
              <a:rPr lang="en-US" b="1" dirty="0" smtClean="0"/>
              <a:t>Advise </a:t>
            </a:r>
            <a:r>
              <a:rPr lang="en-US" b="1" dirty="0"/>
              <a:t>the trustee.</a:t>
            </a:r>
            <a:endParaRPr lang="en-AU" b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5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Gain a snapshot understanding of students’ learning 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424" y="3564694"/>
            <a:ext cx="7571151" cy="26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424" y="3700313"/>
            <a:ext cx="7571151" cy="2611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Gain a snapshot understanding of students’ learning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Writing (the minute paper): chat box </a:t>
            </a:r>
          </a:p>
          <a:p>
            <a:r>
              <a:rPr lang="en-AU" dirty="0" smtClean="0"/>
              <a:t>Most important take-away and why  </a:t>
            </a:r>
          </a:p>
          <a:p>
            <a:r>
              <a:rPr lang="en-AU" dirty="0" smtClean="0"/>
              <a:t>Summary questions</a:t>
            </a:r>
          </a:p>
          <a:p>
            <a:r>
              <a:rPr lang="en-AU" dirty="0" smtClean="0"/>
              <a:t>Extension exercises</a:t>
            </a:r>
          </a:p>
          <a:p>
            <a:r>
              <a:rPr lang="en-AU" dirty="0" smtClean="0"/>
              <a:t>Confidence rating </a:t>
            </a:r>
          </a:p>
        </p:txBody>
      </p:sp>
    </p:spTree>
    <p:extLst>
      <p:ext uri="{BB962C8B-B14F-4D97-AF65-F5344CB8AC3E}">
        <p14:creationId xmlns:p14="http://schemas.microsoft.com/office/powerpoint/2010/main" val="31569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4.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Write 1 point of knowledge you have learnt from topic 6.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Why is this point important?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791" y="2206375"/>
            <a:ext cx="2721872" cy="3589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48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steps: Week 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9171" cy="4351338"/>
          </a:xfrm>
        </p:spPr>
        <p:txBody>
          <a:bodyPr/>
          <a:lstStyle/>
          <a:p>
            <a:r>
              <a:rPr lang="en-AU" dirty="0" smtClean="0"/>
              <a:t>Prepare for Thursday night Q&amp;A with Rohan Price @ 7pm Thursdays </a:t>
            </a:r>
          </a:p>
          <a:p>
            <a:r>
              <a:rPr lang="en-AU" dirty="0" smtClean="0"/>
              <a:t>Consolidate your learning on Topic  </a:t>
            </a:r>
          </a:p>
          <a:p>
            <a:r>
              <a:rPr lang="en-AU" b="1" i="1" u="sng" dirty="0" smtClean="0"/>
              <a:t>See you after Study Week!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1" y="3422468"/>
            <a:ext cx="3708250" cy="24875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9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 your toolkit with confidence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2004197"/>
            <a:ext cx="5048250" cy="3743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08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</a:rPr>
              <a:t>Scaffolded</a:t>
            </a:r>
            <a:r>
              <a:rPr lang="en-US" dirty="0" smtClean="0">
                <a:latin typeface="Calibri" panose="020F0502020204030204" pitchFamily="34" charset="0"/>
              </a:rPr>
              <a:t> model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Discussion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Q&amp;A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26" y="1825625"/>
            <a:ext cx="5580289" cy="3740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5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1. Activate prior learning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Establish a connection </a:t>
            </a:r>
          </a:p>
          <a:p>
            <a:r>
              <a:rPr lang="en-AU" dirty="0" smtClean="0"/>
              <a:t>Brainstorm and allocate jigsaw discussion</a:t>
            </a:r>
          </a:p>
          <a:p>
            <a:r>
              <a:rPr lang="en-AU" dirty="0" smtClean="0"/>
              <a:t>Fast fire chat box drill</a:t>
            </a:r>
          </a:p>
          <a:p>
            <a:r>
              <a:rPr lang="en-AU" dirty="0" smtClean="0"/>
              <a:t>True/ false poll</a:t>
            </a:r>
          </a:p>
          <a:p>
            <a:r>
              <a:rPr lang="en-AU" dirty="0" smtClean="0"/>
              <a:t>Multiple choice anonymous</a:t>
            </a:r>
          </a:p>
          <a:p>
            <a:r>
              <a:rPr lang="en-AU" dirty="0" smtClean="0"/>
              <a:t>Multiple choice chat box &amp; rationales </a:t>
            </a:r>
          </a:p>
          <a:p>
            <a:r>
              <a:rPr lang="en-AU" dirty="0" smtClean="0"/>
              <a:t>Phone a friend</a:t>
            </a:r>
          </a:p>
          <a:p>
            <a:r>
              <a:rPr lang="en-AU" dirty="0" smtClean="0"/>
              <a:t>Pictionary prompts</a:t>
            </a:r>
          </a:p>
          <a:p>
            <a:r>
              <a:rPr lang="en-AU" dirty="0" smtClean="0"/>
              <a:t>Scaffolded guides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0" y="1491479"/>
            <a:ext cx="2781300" cy="4162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65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4717"/>
            <a:ext cx="9144000" cy="145102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Topic 6: Introduction to Trusts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34851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AU" sz="2800" dirty="0" smtClean="0"/>
              <a:t>Week 6</a:t>
            </a:r>
          </a:p>
          <a:p>
            <a:r>
              <a:rPr lang="en-AU" sz="2800" dirty="0" smtClean="0"/>
              <a:t>LAW72009 Principles of Equity</a:t>
            </a:r>
          </a:p>
          <a:p>
            <a:r>
              <a:rPr lang="en-AU" sz="2800" dirty="0" smtClean="0"/>
              <a:t>Tutorial via Collaborate Ultra</a:t>
            </a:r>
          </a:p>
          <a:p>
            <a:r>
              <a:rPr lang="en-AU" sz="2800" dirty="0" smtClean="0"/>
              <a:t>Emma Babbage</a:t>
            </a: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03" y="5109727"/>
            <a:ext cx="2669994" cy="13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Prior learning about trusts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T6 tutorial guide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T6 tutorial questions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Summary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3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1. Prior learning about trusts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95005"/>
            <a:ext cx="4164390" cy="27535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7006" y="2417127"/>
            <a:ext cx="3901643" cy="29076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2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927157"/>
            <a:ext cx="7225058" cy="48466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96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Relevant remedies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AU" sz="2600" dirty="0" smtClean="0"/>
              <a:t>Original jurisdiction remedies: </a:t>
            </a:r>
            <a:r>
              <a:rPr lang="en-AU" sz="2600" b="0" i="1" dirty="0" smtClean="0"/>
              <a:t>equitable cause of action</a:t>
            </a:r>
            <a:endParaRPr lang="en-AU" sz="26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014674"/>
          </a:xfrm>
        </p:spPr>
        <p:txBody>
          <a:bodyPr>
            <a:normAutofit/>
          </a:bodyPr>
          <a:lstStyle/>
          <a:p>
            <a:r>
              <a:rPr lang="en-AU" sz="2600" dirty="0" smtClean="0"/>
              <a:t>Injunction </a:t>
            </a:r>
          </a:p>
          <a:p>
            <a:r>
              <a:rPr lang="en-AU" sz="2600" dirty="0" smtClean="0"/>
              <a:t>Account of profits</a:t>
            </a:r>
          </a:p>
          <a:p>
            <a:r>
              <a:rPr lang="en-AU" sz="2600" dirty="0" smtClean="0"/>
              <a:t>Equitable compensation </a:t>
            </a:r>
          </a:p>
          <a:p>
            <a:r>
              <a:rPr lang="en-AU" sz="2600" b="1" dirty="0" smtClean="0">
                <a:solidFill>
                  <a:srgbClr val="FF0000"/>
                </a:solidFill>
              </a:rPr>
              <a:t>Constructive trust </a:t>
            </a:r>
            <a:endParaRPr lang="en-AU" sz="26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AU" sz="2600" dirty="0" smtClean="0"/>
              <a:t>Auxiliary jurisdiction remedies: </a:t>
            </a:r>
            <a:r>
              <a:rPr lang="en-AU" sz="2600" b="0" i="1" dirty="0" smtClean="0"/>
              <a:t>common law cause of action</a:t>
            </a:r>
            <a:endParaRPr lang="en-AU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079988"/>
          </a:xfrm>
        </p:spPr>
        <p:txBody>
          <a:bodyPr>
            <a:normAutofit/>
          </a:bodyPr>
          <a:lstStyle/>
          <a:p>
            <a:r>
              <a:rPr lang="en-AU" sz="2600" dirty="0" smtClean="0"/>
              <a:t>Injunction</a:t>
            </a:r>
          </a:p>
          <a:p>
            <a:r>
              <a:rPr lang="en-AU" sz="2600" dirty="0" smtClean="0"/>
              <a:t>Account of profits </a:t>
            </a:r>
          </a:p>
          <a:p>
            <a:r>
              <a:rPr lang="en-AU" sz="2600" dirty="0" smtClean="0"/>
              <a:t>Equitable damages</a:t>
            </a:r>
          </a:p>
          <a:p>
            <a:r>
              <a:rPr lang="en-AU" sz="2600" dirty="0" smtClean="0"/>
              <a:t>Specific performance</a:t>
            </a:r>
          </a:p>
          <a:p>
            <a:endParaRPr lang="en-AU" sz="2600" dirty="0" smtClean="0"/>
          </a:p>
          <a:p>
            <a:endParaRPr lang="en-A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839788" y="4650377"/>
            <a:ext cx="104073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solidFill>
                  <a:srgbClr val="FF0000"/>
                </a:solidFill>
              </a:rPr>
              <a:t>Equitable </a:t>
            </a:r>
            <a:r>
              <a:rPr lang="en-AU" sz="2600" b="1" dirty="0">
                <a:solidFill>
                  <a:srgbClr val="FF0000"/>
                </a:solidFill>
              </a:rPr>
              <a:t>interest </a:t>
            </a:r>
            <a:r>
              <a:rPr lang="en-AU" sz="26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AU" sz="2600" b="1" dirty="0">
                <a:solidFill>
                  <a:srgbClr val="FF0000"/>
                </a:solidFill>
              </a:rPr>
              <a:t> original jurisdiction </a:t>
            </a:r>
            <a:r>
              <a:rPr lang="en-AU" sz="26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AU" sz="2600" b="1" dirty="0">
                <a:solidFill>
                  <a:srgbClr val="FF0000"/>
                </a:solidFill>
              </a:rPr>
              <a:t> original jurisdiction remedies</a:t>
            </a:r>
          </a:p>
          <a:p>
            <a:endParaRPr lang="en-AU" sz="2600" dirty="0" smtClean="0"/>
          </a:p>
          <a:p>
            <a:r>
              <a:rPr lang="en-AU" sz="2600" dirty="0" smtClean="0"/>
              <a:t>Mere </a:t>
            </a:r>
            <a:r>
              <a:rPr lang="en-AU" sz="2600" dirty="0"/>
              <a:t>equity or personal equity </a:t>
            </a:r>
            <a:r>
              <a:rPr lang="en-AU" sz="2600" dirty="0">
                <a:sym typeface="Wingdings" panose="05000000000000000000" pitchFamily="2" charset="2"/>
              </a:rPr>
              <a:t></a:t>
            </a:r>
            <a:r>
              <a:rPr lang="en-AU" sz="2600" dirty="0"/>
              <a:t> auxiliary jurisdiction </a:t>
            </a:r>
            <a:r>
              <a:rPr lang="en-AU" sz="2600" dirty="0">
                <a:sym typeface="Wingdings" panose="05000000000000000000" pitchFamily="2" charset="2"/>
              </a:rPr>
              <a:t></a:t>
            </a:r>
            <a:r>
              <a:rPr lang="en-AU" sz="2600" dirty="0"/>
              <a:t> auxiliary jurisdiction remedies </a:t>
            </a:r>
          </a:p>
        </p:txBody>
      </p:sp>
    </p:spTree>
    <p:extLst>
      <p:ext uri="{BB962C8B-B14F-4D97-AF65-F5344CB8AC3E}">
        <p14:creationId xmlns:p14="http://schemas.microsoft.com/office/powerpoint/2010/main" val="36713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841</Words>
  <Application>Microsoft Office PowerPoint</Application>
  <PresentationFormat>Widescreen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Teaching online tutorials:</vt:lpstr>
      <vt:lpstr>Overview</vt:lpstr>
      <vt:lpstr>1. Activate prior learning</vt:lpstr>
      <vt:lpstr>Topic 6: Introduction to Trusts</vt:lpstr>
      <vt:lpstr>Overview</vt:lpstr>
      <vt:lpstr>1. Prior learning about trusts</vt:lpstr>
      <vt:lpstr>PowerPoint Presentation</vt:lpstr>
      <vt:lpstr>Relevant remedies</vt:lpstr>
      <vt:lpstr>PowerPoint Presentation</vt:lpstr>
      <vt:lpstr>PowerPoint Presentation</vt:lpstr>
      <vt:lpstr>PowerPoint Presentation</vt:lpstr>
      <vt:lpstr>2. T6 Tutorial Guide</vt:lpstr>
      <vt:lpstr>2. Engage students in activities with accountability </vt:lpstr>
      <vt:lpstr>2. Engage students in activities with accountability </vt:lpstr>
      <vt:lpstr>3. T6 Problem Questions</vt:lpstr>
      <vt:lpstr>McPhail v Doulton [1971] AC 424 (HL) </vt:lpstr>
      <vt:lpstr>McPhail v Doulton [1971] AC 424 (HL)</vt:lpstr>
      <vt:lpstr>PowerPoint Presentation</vt:lpstr>
      <vt:lpstr>PowerPoint Presentation</vt:lpstr>
      <vt:lpstr>PowerPoint Presentation</vt:lpstr>
      <vt:lpstr>3. Gain a snapshot understanding of students’ learning  </vt:lpstr>
      <vt:lpstr>3. Gain a snapshot understanding of students’ learning </vt:lpstr>
      <vt:lpstr>4. Summary</vt:lpstr>
      <vt:lpstr>Next steps: Week 6</vt:lpstr>
      <vt:lpstr>Develop your toolkit with confidence</vt:lpstr>
    </vt:vector>
  </TitlesOfParts>
  <Company>Southern Cross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online tutorials:</dc:title>
  <dc:creator>Emma Babbage</dc:creator>
  <cp:lastModifiedBy>Emma Babbage</cp:lastModifiedBy>
  <cp:revision>23</cp:revision>
  <dcterms:created xsi:type="dcterms:W3CDTF">2020-08-11T13:02:32Z</dcterms:created>
  <dcterms:modified xsi:type="dcterms:W3CDTF">2020-08-12T03:05:29Z</dcterms:modified>
</cp:coreProperties>
</file>